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30" roundtripDataSignature="AMtx7mjfUuFlTTM1OTpL7ol9Ey1BjXCYP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035DD922-95A9-46FF-9DDA-FF97BD0492DE}">
  <a:tblStyle styleId="{035DD922-95A9-46FF-9DDA-FF97BD0492DE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BF5"/>
          </a:solidFill>
        </a:fill>
      </a:tcStyle>
    </a:wholeTbl>
    <a:band1H>
      <a:tcTxStyle/>
      <a:tcStyle>
        <a:fill>
          <a:solidFill>
            <a:srgbClr val="CDD4EA"/>
          </a:solidFill>
        </a:fill>
      </a:tcStyle>
    </a:band1H>
    <a:band2H>
      <a:tcTxStyle/>
    </a:band2H>
    <a:band1V>
      <a:tcTxStyle/>
      <a:tcStyle>
        <a:fill>
          <a:solidFill>
            <a:srgbClr val="CDD4EA"/>
          </a:solidFill>
        </a:fill>
      </a:tcStyle>
    </a:band1V>
    <a:band2V>
      <a:tcTxStyle/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0" Type="http://customschemas.google.com/relationships/presentationmetadata" Target="meta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1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1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12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13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14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15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17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18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19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2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2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21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2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2" name="Google Shape;262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2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23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24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3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4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5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6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7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8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9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6"/>
          <p:cNvSpPr txBox="1"/>
          <p:nvPr>
            <p:ph type="ctrTitle"/>
          </p:nvPr>
        </p:nvSpPr>
        <p:spPr>
          <a:xfrm>
            <a:off x="685800" y="1122363"/>
            <a:ext cx="77724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6"/>
          <p:cNvSpPr txBox="1"/>
          <p:nvPr>
            <p:ph idx="1" type="subTitle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26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6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6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5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35"/>
          <p:cNvSpPr txBox="1"/>
          <p:nvPr>
            <p:ph idx="1" type="body"/>
          </p:nvPr>
        </p:nvSpPr>
        <p:spPr>
          <a:xfrm rot="5400000">
            <a:off x="2396331" y="57944"/>
            <a:ext cx="4351338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35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35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35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6"/>
          <p:cNvSpPr txBox="1"/>
          <p:nvPr>
            <p:ph type="title"/>
          </p:nvPr>
        </p:nvSpPr>
        <p:spPr>
          <a:xfrm rot="5400000">
            <a:off x="4623594" y="2285207"/>
            <a:ext cx="5811838" cy="1971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36"/>
          <p:cNvSpPr txBox="1"/>
          <p:nvPr>
            <p:ph idx="1" type="body"/>
          </p:nvPr>
        </p:nvSpPr>
        <p:spPr>
          <a:xfrm rot="5400000">
            <a:off x="623094" y="370681"/>
            <a:ext cx="5811838" cy="58007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36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36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36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7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27"/>
          <p:cNvSpPr txBox="1"/>
          <p:nvPr>
            <p:ph idx="1" type="body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27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27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27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8"/>
          <p:cNvSpPr txBox="1"/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28"/>
          <p:cNvSpPr txBox="1"/>
          <p:nvPr>
            <p:ph idx="1" type="body"/>
          </p:nvPr>
        </p:nvSpPr>
        <p:spPr>
          <a:xfrm>
            <a:off x="623888" y="4589464"/>
            <a:ext cx="78867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28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28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28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9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9"/>
          <p:cNvSpPr txBox="1"/>
          <p:nvPr>
            <p:ph idx="1" type="body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29"/>
          <p:cNvSpPr txBox="1"/>
          <p:nvPr>
            <p:ph idx="2" type="body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29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9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29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0"/>
          <p:cNvSpPr txBox="1"/>
          <p:nvPr>
            <p:ph type="title"/>
          </p:nvPr>
        </p:nvSpPr>
        <p:spPr>
          <a:xfrm>
            <a:off x="629841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30"/>
          <p:cNvSpPr txBox="1"/>
          <p:nvPr>
            <p:ph idx="1" type="body"/>
          </p:nvPr>
        </p:nvSpPr>
        <p:spPr>
          <a:xfrm>
            <a:off x="629842" y="1681163"/>
            <a:ext cx="3868340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30"/>
          <p:cNvSpPr txBox="1"/>
          <p:nvPr>
            <p:ph idx="2" type="body"/>
          </p:nvPr>
        </p:nvSpPr>
        <p:spPr>
          <a:xfrm>
            <a:off x="629842" y="2505075"/>
            <a:ext cx="3868340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30"/>
          <p:cNvSpPr txBox="1"/>
          <p:nvPr>
            <p:ph idx="3" type="body"/>
          </p:nvPr>
        </p:nvSpPr>
        <p:spPr>
          <a:xfrm>
            <a:off x="4629150" y="1681163"/>
            <a:ext cx="3887391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30"/>
          <p:cNvSpPr txBox="1"/>
          <p:nvPr>
            <p:ph idx="4" type="body"/>
          </p:nvPr>
        </p:nvSpPr>
        <p:spPr>
          <a:xfrm>
            <a:off x="4629150" y="2505075"/>
            <a:ext cx="3887391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30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30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30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1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31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31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31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2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32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32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3"/>
          <p:cNvSpPr txBox="1"/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33"/>
          <p:cNvSpPr txBox="1"/>
          <p:nvPr>
            <p:ph idx="1" type="body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33"/>
          <p:cNvSpPr txBox="1"/>
          <p:nvPr>
            <p:ph idx="2" type="body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2" name="Google Shape;62;p33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33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33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4"/>
          <p:cNvSpPr txBox="1"/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34"/>
          <p:cNvSpPr/>
          <p:nvPr>
            <p:ph idx="2" type="pic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34"/>
          <p:cNvSpPr txBox="1"/>
          <p:nvPr>
            <p:ph idx="1" type="body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34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34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34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5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25"/>
          <p:cNvSpPr txBox="1"/>
          <p:nvPr>
            <p:ph idx="1" type="body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25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25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25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6.png"/><Relationship Id="rId4" Type="http://schemas.openxmlformats.org/officeDocument/2006/relationships/image" Target="../media/image9.png"/><Relationship Id="rId5" Type="http://schemas.openxmlformats.org/officeDocument/2006/relationships/image" Target="../media/image1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1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doi.org/10.1155/2021/2227798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ogo&#10;&#10;Description automatically generated" id="88" name="Google Shape;88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3537" y="173484"/>
            <a:ext cx="956522" cy="110704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nna University - Wikipedia" id="89" name="Google Shape;89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24159" y="139323"/>
            <a:ext cx="1146304" cy="1141208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"/>
          <p:cNvSpPr txBox="1"/>
          <p:nvPr/>
        </p:nvSpPr>
        <p:spPr>
          <a:xfrm>
            <a:off x="1761945" y="153427"/>
            <a:ext cx="5620109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800" u="none" cap="none" strike="noStrike">
                <a:solidFill>
                  <a:srgbClr val="424887"/>
                </a:solidFill>
                <a:latin typeface="Arial Rounded"/>
                <a:ea typeface="Arial Rounded"/>
                <a:cs typeface="Arial Rounded"/>
                <a:sym typeface="Arial Rounded"/>
              </a:rPr>
              <a:t>Panimalar Engineering College</a:t>
            </a:r>
            <a:endParaRPr b="1" sz="2800">
              <a:solidFill>
                <a:srgbClr val="424887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91" name="Google Shape;91;p1"/>
          <p:cNvSpPr txBox="1"/>
          <p:nvPr/>
        </p:nvSpPr>
        <p:spPr>
          <a:xfrm>
            <a:off x="1572163" y="714449"/>
            <a:ext cx="648173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3F4583"/>
                </a:solidFill>
                <a:latin typeface="Arial Rounded"/>
                <a:ea typeface="Arial Rounded"/>
                <a:cs typeface="Arial Rounded"/>
                <a:sym typeface="Arial Rounded"/>
              </a:rPr>
              <a:t>Department of Computer Science And Engineering</a:t>
            </a:r>
            <a:endParaRPr b="1" sz="1800">
              <a:solidFill>
                <a:srgbClr val="3F4583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92" name="Google Shape;92;p1"/>
          <p:cNvSpPr txBox="1"/>
          <p:nvPr/>
        </p:nvSpPr>
        <p:spPr>
          <a:xfrm>
            <a:off x="3483923" y="3911175"/>
            <a:ext cx="25248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Team Members</a:t>
            </a:r>
            <a:endParaRPr/>
          </a:p>
        </p:txBody>
      </p:sp>
      <p:sp>
        <p:nvSpPr>
          <p:cNvPr id="93" name="Google Shape;93;p1"/>
          <p:cNvSpPr txBox="1"/>
          <p:nvPr/>
        </p:nvSpPr>
        <p:spPr>
          <a:xfrm>
            <a:off x="2940887" y="4364666"/>
            <a:ext cx="3300634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3F3F3F"/>
                </a:solidFill>
                <a:latin typeface="Arial Rounded"/>
                <a:ea typeface="Arial Rounded"/>
                <a:cs typeface="Arial Rounded"/>
                <a:sym typeface="Arial Rounded"/>
              </a:rPr>
              <a:t>Bangarru Srijesh M    211420104034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3F3F3F"/>
                </a:solidFill>
                <a:latin typeface="Arial Rounded"/>
                <a:ea typeface="Arial Rounded"/>
                <a:cs typeface="Arial Rounded"/>
                <a:sym typeface="Arial Rounded"/>
              </a:rPr>
              <a:t>Barathan K  		211420104035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3F3F3F"/>
                </a:solidFill>
                <a:latin typeface="Arial Rounded"/>
                <a:ea typeface="Arial Rounded"/>
                <a:cs typeface="Arial Rounded"/>
                <a:sym typeface="Arial Rounded"/>
              </a:rPr>
              <a:t>Dhayanand G B 	211420104062</a:t>
            </a:r>
            <a:endParaRPr/>
          </a:p>
        </p:txBody>
      </p:sp>
      <p:sp>
        <p:nvSpPr>
          <p:cNvPr id="94" name="Google Shape;94;p1"/>
          <p:cNvSpPr txBox="1"/>
          <p:nvPr/>
        </p:nvSpPr>
        <p:spPr>
          <a:xfrm>
            <a:off x="783925" y="5615950"/>
            <a:ext cx="1796400" cy="65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Guide Name </a:t>
            </a: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endParaRPr/>
          </a:p>
        </p:txBody>
      </p:sp>
      <p:sp>
        <p:nvSpPr>
          <p:cNvPr id="95" name="Google Shape;95;p1"/>
          <p:cNvSpPr txBox="1"/>
          <p:nvPr/>
        </p:nvSpPr>
        <p:spPr>
          <a:xfrm>
            <a:off x="424675" y="6194525"/>
            <a:ext cx="2048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3A3838"/>
                </a:solidFill>
                <a:latin typeface="Arial Rounded"/>
                <a:ea typeface="Arial Rounded"/>
                <a:cs typeface="Arial Rounded"/>
                <a:sym typeface="Arial Rounded"/>
              </a:rPr>
              <a:t>Dr. N. </a:t>
            </a:r>
            <a:r>
              <a:rPr b="1" lang="en-US" sz="1600">
                <a:solidFill>
                  <a:srgbClr val="3A3838"/>
                </a:solidFill>
                <a:latin typeface="Arial Rounded"/>
                <a:ea typeface="Arial Rounded"/>
                <a:cs typeface="Arial Rounded"/>
                <a:sym typeface="Arial Rounded"/>
              </a:rPr>
              <a:t>Pughazendi</a:t>
            </a:r>
            <a:endParaRPr b="1" sz="1600">
              <a:solidFill>
                <a:srgbClr val="3A3838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96" name="Google Shape;96;p1"/>
          <p:cNvSpPr txBox="1"/>
          <p:nvPr/>
        </p:nvSpPr>
        <p:spPr>
          <a:xfrm>
            <a:off x="6603526" y="6194525"/>
            <a:ext cx="2304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3A3838"/>
                </a:solidFill>
                <a:latin typeface="Arial Rounded"/>
                <a:ea typeface="Arial Rounded"/>
                <a:cs typeface="Arial Rounded"/>
                <a:sym typeface="Arial Rounded"/>
              </a:rPr>
              <a:t>Dr. N. </a:t>
            </a:r>
            <a:r>
              <a:rPr b="1" lang="en-US" sz="1600">
                <a:solidFill>
                  <a:srgbClr val="3A3838"/>
                </a:solidFill>
                <a:latin typeface="Arial Rounded"/>
                <a:ea typeface="Arial Rounded"/>
                <a:cs typeface="Arial Rounded"/>
                <a:sym typeface="Arial Rounded"/>
              </a:rPr>
              <a:t>Pughazendi</a:t>
            </a:r>
            <a:endParaRPr b="1" sz="1600">
              <a:solidFill>
                <a:srgbClr val="2E75B5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cxnSp>
        <p:nvCxnSpPr>
          <p:cNvPr id="97" name="Google Shape;97;p1"/>
          <p:cNvCxnSpPr/>
          <p:nvPr/>
        </p:nvCxnSpPr>
        <p:spPr>
          <a:xfrm>
            <a:off x="2751105" y="3822701"/>
            <a:ext cx="3547668" cy="0"/>
          </a:xfrm>
          <a:prstGeom prst="straightConnector1">
            <a:avLst/>
          </a:prstGeom>
          <a:noFill/>
          <a:ln cap="flat" cmpd="sng" w="28575">
            <a:solidFill>
              <a:srgbClr val="7F7F7F"/>
            </a:solidFill>
            <a:prstDash val="lgDash"/>
            <a:miter lim="800000"/>
            <a:headEnd len="sm" w="sm" type="none"/>
            <a:tailEnd len="sm" w="sm" type="none"/>
          </a:ln>
        </p:spPr>
      </p:cxnSp>
      <p:sp>
        <p:nvSpPr>
          <p:cNvPr id="98" name="Google Shape;98;p1"/>
          <p:cNvSpPr txBox="1"/>
          <p:nvPr/>
        </p:nvSpPr>
        <p:spPr>
          <a:xfrm>
            <a:off x="6298725" y="5615950"/>
            <a:ext cx="26097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Coordinator Name</a:t>
            </a:r>
            <a:endParaRPr/>
          </a:p>
        </p:txBody>
      </p:sp>
      <p:cxnSp>
        <p:nvCxnSpPr>
          <p:cNvPr id="99" name="Google Shape;99;p1"/>
          <p:cNvCxnSpPr/>
          <p:nvPr/>
        </p:nvCxnSpPr>
        <p:spPr>
          <a:xfrm>
            <a:off x="6308479" y="5615919"/>
            <a:ext cx="2524664" cy="0"/>
          </a:xfrm>
          <a:prstGeom prst="straightConnector1">
            <a:avLst/>
          </a:prstGeom>
          <a:noFill/>
          <a:ln cap="flat" cmpd="sng" w="28575">
            <a:solidFill>
              <a:srgbClr val="7F7F7F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100" name="Google Shape;100;p1"/>
          <p:cNvCxnSpPr/>
          <p:nvPr/>
        </p:nvCxnSpPr>
        <p:spPr>
          <a:xfrm>
            <a:off x="6308479" y="5985251"/>
            <a:ext cx="2524664" cy="41"/>
          </a:xfrm>
          <a:prstGeom prst="straightConnector1">
            <a:avLst/>
          </a:prstGeom>
          <a:noFill/>
          <a:ln cap="flat" cmpd="sng" w="28575">
            <a:solidFill>
              <a:srgbClr val="7F7F7F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101" name="Google Shape;101;p1"/>
          <p:cNvSpPr txBox="1"/>
          <p:nvPr/>
        </p:nvSpPr>
        <p:spPr>
          <a:xfrm>
            <a:off x="1502656" y="1891279"/>
            <a:ext cx="5922600" cy="95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595959"/>
                </a:solidFill>
                <a:latin typeface="Arial Rounded"/>
                <a:ea typeface="Arial Rounded"/>
                <a:cs typeface="Arial Rounded"/>
                <a:sym typeface="Arial Rounded"/>
              </a:rPr>
              <a:t>Transformative Tour Planning with Dynamic Route Optimization</a:t>
            </a:r>
            <a:endParaRPr b="1" sz="2800">
              <a:solidFill>
                <a:srgbClr val="595959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cxnSp>
        <p:nvCxnSpPr>
          <p:cNvPr id="102" name="Google Shape;102;p1"/>
          <p:cNvCxnSpPr/>
          <p:nvPr/>
        </p:nvCxnSpPr>
        <p:spPr>
          <a:xfrm>
            <a:off x="6308479" y="5615919"/>
            <a:ext cx="0" cy="1269807"/>
          </a:xfrm>
          <a:prstGeom prst="straightConnector1">
            <a:avLst/>
          </a:prstGeom>
          <a:noFill/>
          <a:ln cap="flat" cmpd="sng" w="1905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03" name="Google Shape;103;p1"/>
          <p:cNvCxnSpPr/>
          <p:nvPr/>
        </p:nvCxnSpPr>
        <p:spPr>
          <a:xfrm>
            <a:off x="8833143" y="5615919"/>
            <a:ext cx="0" cy="1269807"/>
          </a:xfrm>
          <a:prstGeom prst="straightConnector1">
            <a:avLst/>
          </a:prstGeom>
          <a:noFill/>
          <a:ln cap="flat" cmpd="sng" w="1905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04" name="Google Shape;104;p1"/>
          <p:cNvCxnSpPr/>
          <p:nvPr/>
        </p:nvCxnSpPr>
        <p:spPr>
          <a:xfrm flipH="1">
            <a:off x="2750505" y="3822701"/>
            <a:ext cx="600" cy="1587900"/>
          </a:xfrm>
          <a:prstGeom prst="straightConnector1">
            <a:avLst/>
          </a:prstGeom>
          <a:noFill/>
          <a:ln cap="flat" cmpd="sng" w="2857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05" name="Google Shape;105;p1"/>
          <p:cNvCxnSpPr/>
          <p:nvPr/>
        </p:nvCxnSpPr>
        <p:spPr>
          <a:xfrm>
            <a:off x="6298724" y="3822706"/>
            <a:ext cx="19200" cy="1593600"/>
          </a:xfrm>
          <a:prstGeom prst="straightConnector1">
            <a:avLst/>
          </a:prstGeom>
          <a:noFill/>
          <a:ln cap="flat" cmpd="sng" w="2857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06" name="Google Shape;106;p1"/>
          <p:cNvCxnSpPr/>
          <p:nvPr/>
        </p:nvCxnSpPr>
        <p:spPr>
          <a:xfrm>
            <a:off x="2751105" y="5410448"/>
            <a:ext cx="3547800" cy="0"/>
          </a:xfrm>
          <a:prstGeom prst="straightConnector1">
            <a:avLst/>
          </a:prstGeom>
          <a:noFill/>
          <a:ln cap="flat" cmpd="sng" w="381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07" name="Google Shape;107;p1"/>
          <p:cNvCxnSpPr/>
          <p:nvPr/>
        </p:nvCxnSpPr>
        <p:spPr>
          <a:xfrm>
            <a:off x="186546" y="5615919"/>
            <a:ext cx="2524664" cy="0"/>
          </a:xfrm>
          <a:prstGeom prst="straightConnector1">
            <a:avLst/>
          </a:prstGeom>
          <a:noFill/>
          <a:ln cap="flat" cmpd="sng" w="28575">
            <a:solidFill>
              <a:srgbClr val="7F7F7F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108" name="Google Shape;108;p1"/>
          <p:cNvCxnSpPr/>
          <p:nvPr/>
        </p:nvCxnSpPr>
        <p:spPr>
          <a:xfrm>
            <a:off x="186546" y="5985251"/>
            <a:ext cx="2524664" cy="41"/>
          </a:xfrm>
          <a:prstGeom prst="straightConnector1">
            <a:avLst/>
          </a:prstGeom>
          <a:noFill/>
          <a:ln cap="flat" cmpd="sng" w="28575">
            <a:solidFill>
              <a:srgbClr val="7F7F7F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109" name="Google Shape;109;p1"/>
          <p:cNvCxnSpPr/>
          <p:nvPr/>
        </p:nvCxnSpPr>
        <p:spPr>
          <a:xfrm>
            <a:off x="186546" y="5615919"/>
            <a:ext cx="0" cy="1269807"/>
          </a:xfrm>
          <a:prstGeom prst="straightConnector1">
            <a:avLst/>
          </a:prstGeom>
          <a:noFill/>
          <a:ln cap="flat" cmpd="sng" w="1905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10" name="Google Shape;110;p1"/>
          <p:cNvCxnSpPr/>
          <p:nvPr/>
        </p:nvCxnSpPr>
        <p:spPr>
          <a:xfrm>
            <a:off x="2711210" y="5615919"/>
            <a:ext cx="0" cy="1269807"/>
          </a:xfrm>
          <a:prstGeom prst="straightConnector1">
            <a:avLst/>
          </a:prstGeom>
          <a:noFill/>
          <a:ln cap="flat" cmpd="sng" w="1905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5" name="Google Shape;175;p10"/>
          <p:cNvCxnSpPr/>
          <p:nvPr/>
        </p:nvCxnSpPr>
        <p:spPr>
          <a:xfrm>
            <a:off x="386499" y="1011958"/>
            <a:ext cx="8369312" cy="0"/>
          </a:xfrm>
          <a:prstGeom prst="straightConnector1">
            <a:avLst/>
          </a:prstGeom>
          <a:noFill/>
          <a:ln cap="flat" cmpd="sng" w="381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76" name="Google Shape;176;p10"/>
          <p:cNvSpPr txBox="1"/>
          <p:nvPr/>
        </p:nvSpPr>
        <p:spPr>
          <a:xfrm>
            <a:off x="641025" y="173600"/>
            <a:ext cx="3860700" cy="8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3000"/>
              <a:buFont typeface="Arial Rounded"/>
              <a:buNone/>
            </a:pPr>
            <a:r>
              <a:rPr b="1" lang="en-US" sz="3000">
                <a:solidFill>
                  <a:srgbClr val="3A3838"/>
                </a:solidFill>
                <a:latin typeface="Arial Rounded"/>
                <a:ea typeface="Arial Rounded"/>
                <a:cs typeface="Arial Rounded"/>
                <a:sym typeface="Arial Rounded"/>
              </a:rPr>
              <a:t>SYSTEM DESIGN</a:t>
            </a:r>
            <a:endParaRPr sz="3000">
              <a:solidFill>
                <a:srgbClr val="3A3838"/>
              </a:solidFill>
              <a:latin typeface="Algerian"/>
              <a:ea typeface="Algerian"/>
              <a:cs typeface="Algerian"/>
              <a:sym typeface="Algerian"/>
            </a:endParaRPr>
          </a:p>
        </p:txBody>
      </p:sp>
      <p:pic>
        <p:nvPicPr>
          <p:cNvPr id="177" name="Google Shape;177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73480" y="1732532"/>
            <a:ext cx="6645275" cy="4041205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10"/>
          <p:cNvSpPr txBox="1"/>
          <p:nvPr/>
        </p:nvSpPr>
        <p:spPr>
          <a:xfrm>
            <a:off x="6721783" y="6179106"/>
            <a:ext cx="230791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SEQUENCE DIAGRAM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3" name="Google Shape;183;p11"/>
          <p:cNvCxnSpPr/>
          <p:nvPr/>
        </p:nvCxnSpPr>
        <p:spPr>
          <a:xfrm>
            <a:off x="386499" y="1011958"/>
            <a:ext cx="8369312" cy="0"/>
          </a:xfrm>
          <a:prstGeom prst="straightConnector1">
            <a:avLst/>
          </a:prstGeom>
          <a:noFill/>
          <a:ln cap="flat" cmpd="sng" w="381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84" name="Google Shape;184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17102" y="1304290"/>
            <a:ext cx="4709795" cy="4881990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11"/>
          <p:cNvSpPr txBox="1"/>
          <p:nvPr/>
        </p:nvSpPr>
        <p:spPr>
          <a:xfrm>
            <a:off x="6181725" y="6179106"/>
            <a:ext cx="284797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COLLABORATION DIAGRAM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p11"/>
          <p:cNvSpPr txBox="1"/>
          <p:nvPr/>
        </p:nvSpPr>
        <p:spPr>
          <a:xfrm>
            <a:off x="641025" y="173600"/>
            <a:ext cx="3720300" cy="8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3000"/>
              <a:buFont typeface="Arial Rounded"/>
              <a:buNone/>
            </a:pPr>
            <a:r>
              <a:rPr b="1" lang="en-US" sz="3000">
                <a:solidFill>
                  <a:srgbClr val="3A3838"/>
                </a:solidFill>
                <a:latin typeface="Arial Rounded"/>
                <a:ea typeface="Arial Rounded"/>
                <a:cs typeface="Arial Rounded"/>
                <a:sym typeface="Arial Rounded"/>
              </a:rPr>
              <a:t>SYSTEM DESIGN</a:t>
            </a:r>
            <a:endParaRPr sz="3000">
              <a:solidFill>
                <a:srgbClr val="3A3838"/>
              </a:solidFill>
              <a:latin typeface="Algerian"/>
              <a:ea typeface="Algerian"/>
              <a:cs typeface="Algerian"/>
              <a:sym typeface="Algerian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1" name="Google Shape;191;p12"/>
          <p:cNvCxnSpPr/>
          <p:nvPr/>
        </p:nvCxnSpPr>
        <p:spPr>
          <a:xfrm>
            <a:off x="386499" y="1011958"/>
            <a:ext cx="8369312" cy="0"/>
          </a:xfrm>
          <a:prstGeom prst="straightConnector1">
            <a:avLst/>
          </a:prstGeom>
          <a:noFill/>
          <a:ln cap="flat" cmpd="sng" w="381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92" name="Google Shape;192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63438" y="1229583"/>
            <a:ext cx="2017123" cy="4965476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12"/>
          <p:cNvSpPr txBox="1"/>
          <p:nvPr/>
        </p:nvSpPr>
        <p:spPr>
          <a:xfrm>
            <a:off x="6721783" y="6179106"/>
            <a:ext cx="230791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ACTIVITY DIAGRAM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p12"/>
          <p:cNvSpPr txBox="1"/>
          <p:nvPr/>
        </p:nvSpPr>
        <p:spPr>
          <a:xfrm>
            <a:off x="641026" y="173600"/>
            <a:ext cx="4181700" cy="8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3000"/>
              <a:buFont typeface="Arial Rounded"/>
              <a:buNone/>
            </a:pPr>
            <a:r>
              <a:rPr b="1" lang="en-US" sz="3000">
                <a:solidFill>
                  <a:srgbClr val="3A3838"/>
                </a:solidFill>
                <a:latin typeface="Arial Rounded"/>
                <a:ea typeface="Arial Rounded"/>
                <a:cs typeface="Arial Rounded"/>
                <a:sym typeface="Arial Rounded"/>
              </a:rPr>
              <a:t>SYSTEM</a:t>
            </a:r>
            <a:r>
              <a:rPr b="1" lang="en-US" sz="3000">
                <a:solidFill>
                  <a:srgbClr val="3A3838"/>
                </a:solidFill>
                <a:latin typeface="Arial Rounded"/>
                <a:ea typeface="Arial Rounded"/>
                <a:cs typeface="Arial Rounded"/>
                <a:sym typeface="Arial Rounded"/>
              </a:rPr>
              <a:t> DESIGN</a:t>
            </a:r>
            <a:endParaRPr sz="3000">
              <a:solidFill>
                <a:srgbClr val="3A3838"/>
              </a:solidFill>
              <a:latin typeface="Algerian"/>
              <a:ea typeface="Algerian"/>
              <a:cs typeface="Algerian"/>
              <a:sym typeface="Algerian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9" name="Google Shape;199;p13"/>
          <p:cNvCxnSpPr/>
          <p:nvPr/>
        </p:nvCxnSpPr>
        <p:spPr>
          <a:xfrm>
            <a:off x="386499" y="1011958"/>
            <a:ext cx="8369312" cy="0"/>
          </a:xfrm>
          <a:prstGeom prst="straightConnector1">
            <a:avLst/>
          </a:prstGeom>
          <a:noFill/>
          <a:ln cap="flat" cmpd="sng" w="381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00" name="Google Shape;200;p13"/>
          <p:cNvSpPr txBox="1"/>
          <p:nvPr/>
        </p:nvSpPr>
        <p:spPr>
          <a:xfrm>
            <a:off x="641023" y="173603"/>
            <a:ext cx="5252624" cy="8383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3000"/>
              <a:buFont typeface="Arial Rounded"/>
              <a:buNone/>
            </a:pPr>
            <a:r>
              <a:rPr b="1" lang="en-US" sz="3000">
                <a:solidFill>
                  <a:srgbClr val="3A3838"/>
                </a:solidFill>
                <a:latin typeface="Arial Rounded"/>
                <a:ea typeface="Arial Rounded"/>
                <a:cs typeface="Arial Rounded"/>
                <a:sym typeface="Arial Rounded"/>
              </a:rPr>
              <a:t>SYSTEM ARCHITECTURE</a:t>
            </a:r>
            <a:r>
              <a:rPr lang="en-US" sz="3000">
                <a:solidFill>
                  <a:srgbClr val="3A3838"/>
                </a:solidFill>
                <a:latin typeface="Algerian"/>
                <a:ea typeface="Algerian"/>
                <a:cs typeface="Algerian"/>
                <a:sym typeface="Algerian"/>
              </a:rPr>
              <a:t>:</a:t>
            </a:r>
            <a:endParaRPr sz="3000">
              <a:solidFill>
                <a:srgbClr val="3A3838"/>
              </a:solidFill>
              <a:latin typeface="Algerian"/>
              <a:ea typeface="Algerian"/>
              <a:cs typeface="Algerian"/>
              <a:sym typeface="Algerian"/>
            </a:endParaRPr>
          </a:p>
        </p:txBody>
      </p:sp>
      <p:pic>
        <p:nvPicPr>
          <p:cNvPr id="201" name="Google Shape;201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5988" y="1316754"/>
            <a:ext cx="8292018" cy="55412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6" name="Google Shape;206;p14"/>
          <p:cNvCxnSpPr/>
          <p:nvPr/>
        </p:nvCxnSpPr>
        <p:spPr>
          <a:xfrm>
            <a:off x="386499" y="1011958"/>
            <a:ext cx="8369312" cy="0"/>
          </a:xfrm>
          <a:prstGeom prst="straightConnector1">
            <a:avLst/>
          </a:prstGeom>
          <a:noFill/>
          <a:ln cap="flat" cmpd="sng" w="381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07" name="Google Shape;207;p14"/>
          <p:cNvSpPr txBox="1"/>
          <p:nvPr/>
        </p:nvSpPr>
        <p:spPr>
          <a:xfrm>
            <a:off x="641023" y="173603"/>
            <a:ext cx="5252624" cy="8383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3000"/>
              <a:buFont typeface="Arial Rounded"/>
              <a:buNone/>
            </a:pPr>
            <a:r>
              <a:rPr b="1" lang="en-US" sz="3000">
                <a:solidFill>
                  <a:srgbClr val="3A3838"/>
                </a:solidFill>
                <a:latin typeface="Arial Rounded"/>
                <a:ea typeface="Arial Rounded"/>
                <a:cs typeface="Arial Rounded"/>
                <a:sym typeface="Arial Rounded"/>
              </a:rPr>
              <a:t>MODULES</a:t>
            </a:r>
            <a:r>
              <a:rPr lang="en-US" sz="3000">
                <a:solidFill>
                  <a:srgbClr val="3A3838"/>
                </a:solidFill>
                <a:latin typeface="Algerian"/>
                <a:ea typeface="Algerian"/>
                <a:cs typeface="Algerian"/>
                <a:sym typeface="Algerian"/>
              </a:rPr>
              <a:t>:</a:t>
            </a:r>
            <a:endParaRPr sz="3000">
              <a:solidFill>
                <a:srgbClr val="3A3838"/>
              </a:solidFill>
              <a:latin typeface="Algerian"/>
              <a:ea typeface="Algerian"/>
              <a:cs typeface="Algerian"/>
              <a:sym typeface="Algerian"/>
            </a:endParaRPr>
          </a:p>
        </p:txBody>
      </p:sp>
      <p:sp>
        <p:nvSpPr>
          <p:cNvPr id="208" name="Google Shape;208;p14"/>
          <p:cNvSpPr txBox="1"/>
          <p:nvPr/>
        </p:nvSpPr>
        <p:spPr>
          <a:xfrm>
            <a:off x="714374" y="1235220"/>
            <a:ext cx="7867651" cy="52777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CUSTOM MODEL:</a:t>
            </a:r>
            <a:endParaRPr/>
          </a:p>
          <a:p>
            <a:pPr indent="-285750" lvl="0" marL="28575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Collaborative Filtering technique used in recommendation systems.</a:t>
            </a:r>
            <a:endParaRPr/>
          </a:p>
          <a:p>
            <a:pPr indent="-285750" lvl="0" marL="28575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Factorizes a user-item interaction matrix into lower-dimensional matrices for users and items.</a:t>
            </a:r>
            <a:endParaRPr/>
          </a:p>
          <a:p>
            <a:pPr indent="-285750" lvl="0" marL="28575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ALS is an iterative optimization algorithm.</a:t>
            </a:r>
            <a:endParaRPr/>
          </a:p>
          <a:p>
            <a:pPr indent="-285750" lvl="0" marL="28575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Runs in parallel for scalability and handles sparse ratings data well.</a:t>
            </a:r>
            <a:endParaRPr/>
          </a:p>
          <a:p>
            <a:pPr indent="-285750" lvl="0" marL="28575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Applied to hotel data with user ratings.</a:t>
            </a:r>
            <a:endParaRPr/>
          </a:p>
          <a:p>
            <a:pPr indent="-285750" lvl="0" marL="28575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Trained with varying latent factor dimensions (ranks of 4, 8, and 12).</a:t>
            </a:r>
            <a:endParaRPr/>
          </a:p>
          <a:p>
            <a:pPr indent="-285750" lvl="0" marL="28575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Parameters include maximum iterations (5), regularization parameter (0.01), and user/hotel IDs.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3" name="Google Shape;213;p15"/>
          <p:cNvCxnSpPr/>
          <p:nvPr/>
        </p:nvCxnSpPr>
        <p:spPr>
          <a:xfrm>
            <a:off x="386499" y="1011958"/>
            <a:ext cx="8369312" cy="0"/>
          </a:xfrm>
          <a:prstGeom prst="straightConnector1">
            <a:avLst/>
          </a:prstGeom>
          <a:noFill/>
          <a:ln cap="flat" cmpd="sng" w="381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14" name="Google Shape;214;p15"/>
          <p:cNvSpPr txBox="1"/>
          <p:nvPr/>
        </p:nvSpPr>
        <p:spPr>
          <a:xfrm>
            <a:off x="641023" y="173603"/>
            <a:ext cx="5252624" cy="8383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3000"/>
              <a:buFont typeface="Arial Rounded"/>
              <a:buNone/>
            </a:pPr>
            <a:r>
              <a:rPr b="1" lang="en-US" sz="3000">
                <a:solidFill>
                  <a:srgbClr val="3A3838"/>
                </a:solidFill>
                <a:latin typeface="Arial Rounded"/>
                <a:ea typeface="Arial Rounded"/>
                <a:cs typeface="Arial Rounded"/>
                <a:sym typeface="Arial Rounded"/>
              </a:rPr>
              <a:t>MODULES</a:t>
            </a:r>
            <a:r>
              <a:rPr lang="en-US" sz="3000">
                <a:solidFill>
                  <a:srgbClr val="3A3838"/>
                </a:solidFill>
                <a:latin typeface="Algerian"/>
                <a:ea typeface="Algerian"/>
                <a:cs typeface="Algerian"/>
                <a:sym typeface="Algerian"/>
              </a:rPr>
              <a:t>:</a:t>
            </a:r>
            <a:endParaRPr sz="3000">
              <a:solidFill>
                <a:srgbClr val="3A3838"/>
              </a:solidFill>
              <a:latin typeface="Algerian"/>
              <a:ea typeface="Algerian"/>
              <a:cs typeface="Algerian"/>
              <a:sym typeface="Algerian"/>
            </a:endParaRPr>
          </a:p>
        </p:txBody>
      </p:sp>
      <p:sp>
        <p:nvSpPr>
          <p:cNvPr id="215" name="Google Shape;215;p15"/>
          <p:cNvSpPr txBox="1"/>
          <p:nvPr/>
        </p:nvSpPr>
        <p:spPr>
          <a:xfrm>
            <a:off x="538584" y="1168545"/>
            <a:ext cx="8217227" cy="50969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APPLICATION MODULE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UI LAYER:</a:t>
            </a:r>
            <a:endParaRPr/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Authentication screens: SignUpScreen and SignInScreen.</a:t>
            </a:r>
            <a:endParaRPr/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Home Screen: Displays places and includes a search functionality.</a:t>
            </a:r>
            <a:endParaRPr/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Trip Planning Screens: TripDetailsScreen, TouristSpotsScreen, and TourPlanScreen.</a:t>
            </a:r>
            <a:endParaRPr/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Widgets communicate with the domain layer for business logic and data retrieval.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DOMAIN LAYER:</a:t>
            </a:r>
            <a:endParaRPr/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Manages user authentication with AuthManager.</a:t>
            </a:r>
            <a:endParaRPr/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Tour planning logic handled by TripPlanner.</a:t>
            </a:r>
            <a:endParaRPr/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TouristSpotSelector suggests spots based on user preferences.</a:t>
            </a:r>
            <a:endParaRPr/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TourPlanGenerator generates a tour plan with routes.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0" name="Google Shape;220;p16"/>
          <p:cNvCxnSpPr/>
          <p:nvPr/>
        </p:nvCxnSpPr>
        <p:spPr>
          <a:xfrm>
            <a:off x="386499" y="1011958"/>
            <a:ext cx="8369312" cy="0"/>
          </a:xfrm>
          <a:prstGeom prst="straightConnector1">
            <a:avLst/>
          </a:prstGeom>
          <a:noFill/>
          <a:ln cap="flat" cmpd="sng" w="381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21" name="Google Shape;221;p16"/>
          <p:cNvSpPr txBox="1"/>
          <p:nvPr/>
        </p:nvSpPr>
        <p:spPr>
          <a:xfrm>
            <a:off x="641023" y="173603"/>
            <a:ext cx="5252624" cy="8383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3000"/>
              <a:buFont typeface="Arial Rounded"/>
              <a:buNone/>
            </a:pPr>
            <a:r>
              <a:rPr b="1" lang="en-US" sz="3000">
                <a:solidFill>
                  <a:srgbClr val="3A3838"/>
                </a:solidFill>
                <a:latin typeface="Arial Rounded"/>
                <a:ea typeface="Arial Rounded"/>
                <a:cs typeface="Arial Rounded"/>
                <a:sym typeface="Arial Rounded"/>
              </a:rPr>
              <a:t>MODULES</a:t>
            </a:r>
            <a:r>
              <a:rPr lang="en-US" sz="3000">
                <a:solidFill>
                  <a:srgbClr val="3A3838"/>
                </a:solidFill>
                <a:latin typeface="Algerian"/>
                <a:ea typeface="Algerian"/>
                <a:cs typeface="Algerian"/>
                <a:sym typeface="Algerian"/>
              </a:rPr>
              <a:t>:</a:t>
            </a:r>
            <a:endParaRPr sz="3000">
              <a:solidFill>
                <a:srgbClr val="3A3838"/>
              </a:solidFill>
              <a:latin typeface="Algerian"/>
              <a:ea typeface="Algerian"/>
              <a:cs typeface="Algerian"/>
              <a:sym typeface="Algerian"/>
            </a:endParaRPr>
          </a:p>
        </p:txBody>
      </p:sp>
      <p:sp>
        <p:nvSpPr>
          <p:cNvPr id="222" name="Google Shape;222;p16"/>
          <p:cNvSpPr txBox="1"/>
          <p:nvPr/>
        </p:nvSpPr>
        <p:spPr>
          <a:xfrm>
            <a:off x="641023" y="1330175"/>
            <a:ext cx="7867651" cy="48968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LAYER:</a:t>
            </a:r>
            <a:endParaRPr/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User Repository manages user-related data.</a:t>
            </a:r>
            <a:endParaRPr/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Place Repository handles information about different places.</a:t>
            </a:r>
            <a:endParaRPr/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Tourist Spot Repository fetches data about tourist spots.</a:t>
            </a:r>
            <a:endParaRPr/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Tour Plan Repository manages storage and retrieval of tour plans.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GMAPS API AND FIREBASE:</a:t>
            </a:r>
            <a:endParaRPr/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Distance matrix API and routes API for location, places and multi stops routing.</a:t>
            </a:r>
            <a:endParaRPr/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Components form a robust ecosystem for developing location-aware applications.</a:t>
            </a:r>
            <a:endParaRPr/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Google Maps integration enhances visualization of geographic information.</a:t>
            </a:r>
            <a:endParaRPr/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Firebase stores and manages real-time data.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7" name="Google Shape;227;p17"/>
          <p:cNvCxnSpPr/>
          <p:nvPr/>
        </p:nvCxnSpPr>
        <p:spPr>
          <a:xfrm>
            <a:off x="386499" y="1011958"/>
            <a:ext cx="8369312" cy="0"/>
          </a:xfrm>
          <a:prstGeom prst="straightConnector1">
            <a:avLst/>
          </a:prstGeom>
          <a:noFill/>
          <a:ln cap="flat" cmpd="sng" w="381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28" name="Google Shape;228;p17"/>
          <p:cNvSpPr txBox="1"/>
          <p:nvPr/>
        </p:nvSpPr>
        <p:spPr>
          <a:xfrm>
            <a:off x="641023" y="173603"/>
            <a:ext cx="5252624" cy="8383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3000"/>
              <a:buFont typeface="Arial Rounded"/>
              <a:buNone/>
            </a:pPr>
            <a:r>
              <a:rPr b="1" lang="en-US" sz="3000">
                <a:solidFill>
                  <a:srgbClr val="3A3838"/>
                </a:solidFill>
                <a:latin typeface="Arial Rounded"/>
                <a:ea typeface="Arial Rounded"/>
                <a:cs typeface="Arial Rounded"/>
                <a:sym typeface="Arial Rounded"/>
              </a:rPr>
              <a:t>MODULES</a:t>
            </a:r>
            <a:r>
              <a:rPr lang="en-US" sz="3000">
                <a:solidFill>
                  <a:srgbClr val="3A3838"/>
                </a:solidFill>
                <a:latin typeface="Algerian"/>
                <a:ea typeface="Algerian"/>
                <a:cs typeface="Algerian"/>
                <a:sym typeface="Algerian"/>
              </a:rPr>
              <a:t>:</a:t>
            </a:r>
            <a:endParaRPr sz="3000">
              <a:solidFill>
                <a:srgbClr val="3A3838"/>
              </a:solidFill>
              <a:latin typeface="Algerian"/>
              <a:ea typeface="Algerian"/>
              <a:cs typeface="Algerian"/>
              <a:sym typeface="Algerian"/>
            </a:endParaRPr>
          </a:p>
        </p:txBody>
      </p:sp>
      <p:sp>
        <p:nvSpPr>
          <p:cNvPr id="229" name="Google Shape;229;p17"/>
          <p:cNvSpPr txBox="1"/>
          <p:nvPr/>
        </p:nvSpPr>
        <p:spPr>
          <a:xfrm>
            <a:off x="641023" y="1330175"/>
            <a:ext cx="7867651" cy="48968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LAYER:</a:t>
            </a:r>
            <a:endParaRPr/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User Repository manages user-related data.</a:t>
            </a:r>
            <a:endParaRPr/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Place Repository handles information about different places.</a:t>
            </a:r>
            <a:endParaRPr/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Tourist Spot Repository fetches data about tourist spots.</a:t>
            </a:r>
            <a:endParaRPr/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Tour Plan Repository manages storage and retrieval of tour plans.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GMAPS API AND FIREBASE:</a:t>
            </a:r>
            <a:endParaRPr/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Distance matrix API and routes API for location, places and multi stops routing.</a:t>
            </a:r>
            <a:endParaRPr/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Components form a robust ecosystem for developing location-aware applications.</a:t>
            </a:r>
            <a:endParaRPr/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Google Maps integration enhances visualization of geographic information.</a:t>
            </a:r>
            <a:endParaRPr/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Firebase stores and manages real-time data.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4" name="Google Shape;234;p18"/>
          <p:cNvCxnSpPr/>
          <p:nvPr/>
        </p:nvCxnSpPr>
        <p:spPr>
          <a:xfrm>
            <a:off x="386499" y="1011958"/>
            <a:ext cx="8369312" cy="0"/>
          </a:xfrm>
          <a:prstGeom prst="straightConnector1">
            <a:avLst/>
          </a:prstGeom>
          <a:noFill/>
          <a:ln cap="flat" cmpd="sng" w="381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35" name="Google Shape;235;p18"/>
          <p:cNvSpPr txBox="1"/>
          <p:nvPr/>
        </p:nvSpPr>
        <p:spPr>
          <a:xfrm>
            <a:off x="641023" y="173603"/>
            <a:ext cx="5252624" cy="8383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3000"/>
              <a:buFont typeface="Arial Rounded"/>
              <a:buNone/>
            </a:pPr>
            <a:r>
              <a:rPr b="1" lang="en-US" sz="3000">
                <a:solidFill>
                  <a:srgbClr val="3A3838"/>
                </a:solidFill>
                <a:latin typeface="Arial Rounded"/>
                <a:ea typeface="Arial Rounded"/>
                <a:cs typeface="Arial Rounded"/>
                <a:sym typeface="Arial Rounded"/>
              </a:rPr>
              <a:t>Results</a:t>
            </a:r>
            <a:r>
              <a:rPr lang="en-US" sz="3000">
                <a:solidFill>
                  <a:srgbClr val="3A3838"/>
                </a:solidFill>
                <a:latin typeface="Algerian"/>
                <a:ea typeface="Algerian"/>
                <a:cs typeface="Algerian"/>
                <a:sym typeface="Algerian"/>
              </a:rPr>
              <a:t>:</a:t>
            </a:r>
            <a:endParaRPr sz="3000">
              <a:solidFill>
                <a:srgbClr val="3A3838"/>
              </a:solidFill>
              <a:latin typeface="Algerian"/>
              <a:ea typeface="Algerian"/>
              <a:cs typeface="Algerian"/>
              <a:sym typeface="Algerian"/>
            </a:endParaRPr>
          </a:p>
        </p:txBody>
      </p:sp>
      <p:sp>
        <p:nvSpPr>
          <p:cNvPr id="236" name="Google Shape;236;p18"/>
          <p:cNvSpPr txBox="1"/>
          <p:nvPr/>
        </p:nvSpPr>
        <p:spPr>
          <a:xfrm>
            <a:off x="387575" y="1713121"/>
            <a:ext cx="8171145" cy="41703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just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RBM algorithm powers tour app, tailoring plans for users.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just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Iterative learning refines recommendations for optimal travel experiences.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just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RBM delivers personalized tour plans, boosting satisfaction and engagement.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just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Unique approach sets app apart, creating memorable travel experiences.</a:t>
            </a:r>
            <a:endParaRPr/>
          </a:p>
          <a:p>
            <a:pPr indent="-285750" lvl="0" marL="285750" marR="0" rtl="0" algn="just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Scalable application accommodates growing user base and data volume.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09550" lvl="0" marL="285750" marR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1" name="Google Shape;241;p19"/>
          <p:cNvCxnSpPr/>
          <p:nvPr/>
        </p:nvCxnSpPr>
        <p:spPr>
          <a:xfrm>
            <a:off x="386499" y="1011958"/>
            <a:ext cx="8369312" cy="0"/>
          </a:xfrm>
          <a:prstGeom prst="straightConnector1">
            <a:avLst/>
          </a:prstGeom>
          <a:noFill/>
          <a:ln cap="flat" cmpd="sng" w="381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42" name="Google Shape;242;p19"/>
          <p:cNvSpPr txBox="1"/>
          <p:nvPr/>
        </p:nvSpPr>
        <p:spPr>
          <a:xfrm>
            <a:off x="641023" y="173603"/>
            <a:ext cx="5252624" cy="8383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3000"/>
              <a:buFont typeface="Arial Rounded"/>
              <a:buNone/>
            </a:pPr>
            <a:r>
              <a:rPr b="1" lang="en-US" sz="3000">
                <a:solidFill>
                  <a:srgbClr val="3A3838"/>
                </a:solidFill>
                <a:latin typeface="Arial Rounded"/>
                <a:ea typeface="Arial Rounded"/>
                <a:cs typeface="Arial Rounded"/>
                <a:sym typeface="Arial Rounded"/>
              </a:rPr>
              <a:t>Conclusion</a:t>
            </a:r>
            <a:r>
              <a:rPr lang="en-US" sz="3000">
                <a:solidFill>
                  <a:srgbClr val="3A3838"/>
                </a:solidFill>
                <a:latin typeface="Algerian"/>
                <a:ea typeface="Algerian"/>
                <a:cs typeface="Algerian"/>
                <a:sym typeface="Algerian"/>
              </a:rPr>
              <a:t>:</a:t>
            </a:r>
            <a:endParaRPr sz="3000">
              <a:solidFill>
                <a:srgbClr val="3A3838"/>
              </a:solidFill>
              <a:latin typeface="Algerian"/>
              <a:ea typeface="Algerian"/>
              <a:cs typeface="Algerian"/>
              <a:sym typeface="Algerian"/>
            </a:endParaRPr>
          </a:p>
        </p:txBody>
      </p:sp>
      <p:sp>
        <p:nvSpPr>
          <p:cNvPr id="243" name="Google Shape;243;p19"/>
          <p:cNvSpPr txBox="1"/>
          <p:nvPr/>
        </p:nvSpPr>
        <p:spPr>
          <a:xfrm>
            <a:off x="409948" y="1639893"/>
            <a:ext cx="8316238" cy="38318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just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RBM integration advances personalized tour planning in our application.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just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Our system utilizes RBM to generate optimal tour plans.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just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RBM's iterative learning analyzes data for tailored recommendations.</a:t>
            </a:r>
            <a:endParaRPr/>
          </a:p>
          <a:p>
            <a:pPr indent="-285750" lvl="0" marL="285750" marR="0" rtl="0" algn="just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Enhancing satisfaction, optimizing resources, promoting sustainable travel.</a:t>
            </a:r>
            <a:endParaRPr/>
          </a:p>
          <a:p>
            <a:pPr indent="-285750" lvl="0" marL="285750" marR="0" rtl="0" algn="just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RBM enables continuous improvement, adaptation based on user feedback.</a:t>
            </a:r>
            <a:endParaRPr/>
          </a:p>
          <a:p>
            <a:pPr indent="-171450" lvl="0" marL="285750" marR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5" name="Google Shape;115;p2"/>
          <p:cNvCxnSpPr/>
          <p:nvPr/>
        </p:nvCxnSpPr>
        <p:spPr>
          <a:xfrm>
            <a:off x="386499" y="1011958"/>
            <a:ext cx="8369312" cy="0"/>
          </a:xfrm>
          <a:prstGeom prst="straightConnector1">
            <a:avLst/>
          </a:prstGeom>
          <a:noFill/>
          <a:ln cap="flat" cmpd="sng" w="381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16" name="Google Shape;116;p2"/>
          <p:cNvSpPr txBox="1"/>
          <p:nvPr/>
        </p:nvSpPr>
        <p:spPr>
          <a:xfrm>
            <a:off x="641023" y="173603"/>
            <a:ext cx="5252624" cy="8383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3000"/>
              <a:buFont typeface="Arial Rounded"/>
              <a:buNone/>
            </a:pPr>
            <a:r>
              <a:rPr b="1" lang="en-US" sz="3000">
                <a:solidFill>
                  <a:srgbClr val="3A3838"/>
                </a:solidFill>
                <a:latin typeface="Arial Rounded"/>
                <a:ea typeface="Arial Rounded"/>
                <a:cs typeface="Arial Rounded"/>
                <a:sym typeface="Arial Rounded"/>
              </a:rPr>
              <a:t>ABSTRACT</a:t>
            </a:r>
            <a:r>
              <a:rPr lang="en-US" sz="3000">
                <a:solidFill>
                  <a:srgbClr val="3A3838"/>
                </a:solidFill>
                <a:latin typeface="Algerian"/>
                <a:ea typeface="Algerian"/>
                <a:cs typeface="Algerian"/>
                <a:sym typeface="Algerian"/>
              </a:rPr>
              <a:t>:</a:t>
            </a:r>
            <a:endParaRPr sz="3000">
              <a:solidFill>
                <a:srgbClr val="3A3838"/>
              </a:solidFill>
              <a:latin typeface="Algerian"/>
              <a:ea typeface="Algerian"/>
              <a:cs typeface="Algerian"/>
              <a:sym typeface="Algerian"/>
            </a:endParaRPr>
          </a:p>
        </p:txBody>
      </p:sp>
      <p:sp>
        <p:nvSpPr>
          <p:cNvPr id="117" name="Google Shape;117;p2"/>
          <p:cNvSpPr txBox="1"/>
          <p:nvPr/>
        </p:nvSpPr>
        <p:spPr>
          <a:xfrm>
            <a:off x="888521" y="1880558"/>
            <a:ext cx="455474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2"/>
          <p:cNvSpPr txBox="1"/>
          <p:nvPr/>
        </p:nvSpPr>
        <p:spPr>
          <a:xfrm>
            <a:off x="641023" y="1641686"/>
            <a:ext cx="7177177" cy="38927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Tour planning is essential for enhancing the travel experience.</a:t>
            </a:r>
            <a:endParaRPr/>
          </a:p>
          <a:p>
            <a:pPr indent="-285750" lvl="0" marL="28575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Ineffective planning may lead to time waste and cancellations.</a:t>
            </a:r>
            <a:endParaRPr/>
          </a:p>
          <a:p>
            <a:pPr indent="-285750" lvl="0" marL="28575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objective is to generate an optimized travel plan.</a:t>
            </a:r>
            <a:endParaRPr/>
          </a:p>
          <a:p>
            <a:pPr indent="-285750" lvl="0" marL="28575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Utilizes data on the best time to visit attractions.</a:t>
            </a:r>
            <a:endParaRPr/>
          </a:p>
          <a:p>
            <a:pPr indent="-285750" lvl="0" marL="28575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Incorporates information on local transportation and guides.</a:t>
            </a:r>
            <a:endParaRPr/>
          </a:p>
          <a:p>
            <a:pPr indent="-285750" lvl="0" marL="28575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Considers data on climate changes, disasters, and seasonal tour visit.</a:t>
            </a:r>
            <a:endParaRPr/>
          </a:p>
          <a:p>
            <a:pPr indent="-285750" lvl="0" marL="28575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Enhances the local journey with multiple destinations.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8" name="Google Shape;248;p20"/>
          <p:cNvCxnSpPr/>
          <p:nvPr/>
        </p:nvCxnSpPr>
        <p:spPr>
          <a:xfrm>
            <a:off x="386499" y="1011958"/>
            <a:ext cx="8369312" cy="0"/>
          </a:xfrm>
          <a:prstGeom prst="straightConnector1">
            <a:avLst/>
          </a:prstGeom>
          <a:noFill/>
          <a:ln cap="flat" cmpd="sng" w="381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49" name="Google Shape;249;p20"/>
          <p:cNvSpPr txBox="1"/>
          <p:nvPr/>
        </p:nvSpPr>
        <p:spPr>
          <a:xfrm>
            <a:off x="641023" y="173603"/>
            <a:ext cx="5252624" cy="8383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3000"/>
              <a:buFont typeface="Arial Rounded"/>
              <a:buNone/>
            </a:pPr>
            <a:r>
              <a:rPr b="1" lang="en-US" sz="3000">
                <a:solidFill>
                  <a:srgbClr val="3A3838"/>
                </a:solidFill>
                <a:latin typeface="Arial Rounded"/>
                <a:ea typeface="Arial Rounded"/>
                <a:cs typeface="Arial Rounded"/>
                <a:sym typeface="Arial Rounded"/>
              </a:rPr>
              <a:t>Appendices</a:t>
            </a:r>
            <a:r>
              <a:rPr lang="en-US" sz="3000">
                <a:solidFill>
                  <a:srgbClr val="3A3838"/>
                </a:solidFill>
                <a:latin typeface="Algerian"/>
                <a:ea typeface="Algerian"/>
                <a:cs typeface="Algerian"/>
                <a:sym typeface="Algerian"/>
              </a:rPr>
              <a:t>:</a:t>
            </a:r>
            <a:endParaRPr sz="3000">
              <a:solidFill>
                <a:srgbClr val="3A3838"/>
              </a:solidFill>
              <a:latin typeface="Algerian"/>
              <a:ea typeface="Algerian"/>
              <a:cs typeface="Algerian"/>
              <a:sym typeface="Algerian"/>
            </a:endParaRPr>
          </a:p>
        </p:txBody>
      </p:sp>
      <p:sp>
        <p:nvSpPr>
          <p:cNvPr id="250" name="Google Shape;250;p20"/>
          <p:cNvSpPr txBox="1"/>
          <p:nvPr/>
        </p:nvSpPr>
        <p:spPr>
          <a:xfrm>
            <a:off x="386500" y="1136550"/>
            <a:ext cx="8369400" cy="62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SDG Goals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SDG 8: Decent Work and Economic Growth : Contributes to economic growth by creating employment opportunities, and contributes to economic growth by stimulating local economies in tourist destinations.</a:t>
            </a:r>
            <a:endParaRPr sz="180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SDG 9: Industry, Innovation, and Infrastructure: Accommodation booking, and destination exploration, thereby contributing to the development of innovative infrastructure within the tourism industry.</a:t>
            </a:r>
            <a:endParaRPr sz="180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SDG 11: Sustainable Cities and Communities: Encourages sustainable mobility and helps alleviate the environmental impact of tourism on urban areas, contributing to the development of sustainable cities and communities.</a:t>
            </a:r>
            <a:endParaRPr sz="180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5" name="Google Shape;255;p21"/>
          <p:cNvCxnSpPr/>
          <p:nvPr/>
        </p:nvCxnSpPr>
        <p:spPr>
          <a:xfrm>
            <a:off x="386499" y="1011958"/>
            <a:ext cx="8369312" cy="0"/>
          </a:xfrm>
          <a:prstGeom prst="straightConnector1">
            <a:avLst/>
          </a:prstGeom>
          <a:noFill/>
          <a:ln cap="flat" cmpd="sng" w="381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56" name="Google Shape;256;p21"/>
          <p:cNvSpPr txBox="1"/>
          <p:nvPr/>
        </p:nvSpPr>
        <p:spPr>
          <a:xfrm>
            <a:off x="641023" y="173603"/>
            <a:ext cx="5252624" cy="8383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3000"/>
              <a:buFont typeface="Arial Rounded"/>
              <a:buNone/>
            </a:pPr>
            <a:r>
              <a:rPr b="1" lang="en-US" sz="3000">
                <a:solidFill>
                  <a:srgbClr val="3A3838"/>
                </a:solidFill>
                <a:latin typeface="Arial Rounded"/>
                <a:ea typeface="Arial Rounded"/>
                <a:cs typeface="Arial Rounded"/>
                <a:sym typeface="Arial Rounded"/>
              </a:rPr>
              <a:t>Appendices</a:t>
            </a:r>
            <a:r>
              <a:rPr lang="en-US" sz="3000">
                <a:solidFill>
                  <a:srgbClr val="3A3838"/>
                </a:solidFill>
                <a:latin typeface="Algerian"/>
                <a:ea typeface="Algerian"/>
                <a:cs typeface="Algerian"/>
                <a:sym typeface="Algerian"/>
              </a:rPr>
              <a:t>:</a:t>
            </a:r>
            <a:endParaRPr sz="3000">
              <a:solidFill>
                <a:srgbClr val="3A3838"/>
              </a:solidFill>
              <a:latin typeface="Algerian"/>
              <a:ea typeface="Algerian"/>
              <a:cs typeface="Algerian"/>
              <a:sym typeface="Algerian"/>
            </a:endParaRPr>
          </a:p>
        </p:txBody>
      </p:sp>
      <p:pic>
        <p:nvPicPr>
          <p:cNvPr id="257" name="Google Shape;257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4758" y="1239218"/>
            <a:ext cx="1889829" cy="40946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92524" y="1264012"/>
            <a:ext cx="1866986" cy="40451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56577" y="1258558"/>
            <a:ext cx="1872880" cy="40579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5" name="Google Shape;265;p22"/>
          <p:cNvCxnSpPr/>
          <p:nvPr/>
        </p:nvCxnSpPr>
        <p:spPr>
          <a:xfrm>
            <a:off x="386499" y="1011958"/>
            <a:ext cx="8369312" cy="0"/>
          </a:xfrm>
          <a:prstGeom prst="straightConnector1">
            <a:avLst/>
          </a:prstGeom>
          <a:noFill/>
          <a:ln cap="flat" cmpd="sng" w="381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66" name="Google Shape;266;p22"/>
          <p:cNvSpPr txBox="1"/>
          <p:nvPr/>
        </p:nvSpPr>
        <p:spPr>
          <a:xfrm>
            <a:off x="641023" y="173603"/>
            <a:ext cx="5252624" cy="8383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3000"/>
              <a:buFont typeface="Arial Rounded"/>
              <a:buNone/>
            </a:pPr>
            <a:r>
              <a:rPr b="1" lang="en-US" sz="3000">
                <a:solidFill>
                  <a:srgbClr val="3A3838"/>
                </a:solidFill>
                <a:latin typeface="Arial Rounded"/>
                <a:ea typeface="Arial Rounded"/>
                <a:cs typeface="Arial Rounded"/>
                <a:sym typeface="Arial Rounded"/>
              </a:rPr>
              <a:t>Appendices</a:t>
            </a:r>
            <a:r>
              <a:rPr lang="en-US" sz="3000">
                <a:solidFill>
                  <a:srgbClr val="3A3838"/>
                </a:solidFill>
                <a:latin typeface="Algerian"/>
                <a:ea typeface="Algerian"/>
                <a:cs typeface="Algerian"/>
                <a:sym typeface="Algerian"/>
              </a:rPr>
              <a:t>:</a:t>
            </a:r>
            <a:endParaRPr sz="3000">
              <a:solidFill>
                <a:srgbClr val="3A3838"/>
              </a:solidFill>
              <a:latin typeface="Algerian"/>
              <a:ea typeface="Algerian"/>
              <a:cs typeface="Algerian"/>
              <a:sym typeface="Algerian"/>
            </a:endParaRPr>
          </a:p>
        </p:txBody>
      </p:sp>
      <p:pic>
        <p:nvPicPr>
          <p:cNvPr id="267" name="Google Shape;267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4758" y="1239218"/>
            <a:ext cx="1889829" cy="40946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92524" y="1264011"/>
            <a:ext cx="1866986" cy="40451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56577" y="1258558"/>
            <a:ext cx="1872880" cy="40579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4" name="Google Shape;274;p23"/>
          <p:cNvCxnSpPr/>
          <p:nvPr/>
        </p:nvCxnSpPr>
        <p:spPr>
          <a:xfrm>
            <a:off x="386499" y="1011958"/>
            <a:ext cx="8369312" cy="0"/>
          </a:xfrm>
          <a:prstGeom prst="straightConnector1">
            <a:avLst/>
          </a:prstGeom>
          <a:noFill/>
          <a:ln cap="flat" cmpd="sng" w="381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75" name="Google Shape;275;p23"/>
          <p:cNvSpPr txBox="1"/>
          <p:nvPr/>
        </p:nvSpPr>
        <p:spPr>
          <a:xfrm>
            <a:off x="641023" y="173603"/>
            <a:ext cx="5252624" cy="8383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3000"/>
              <a:buFont typeface="Arial Rounded"/>
              <a:buNone/>
            </a:pPr>
            <a:r>
              <a:rPr b="1" lang="en-US" sz="3000">
                <a:solidFill>
                  <a:srgbClr val="3A3838"/>
                </a:solidFill>
                <a:latin typeface="Arial Rounded"/>
                <a:ea typeface="Arial Rounded"/>
                <a:cs typeface="Arial Rounded"/>
                <a:sym typeface="Arial Rounded"/>
              </a:rPr>
              <a:t>References</a:t>
            </a:r>
            <a:r>
              <a:rPr lang="en-US" sz="3000">
                <a:solidFill>
                  <a:srgbClr val="3A3838"/>
                </a:solidFill>
                <a:latin typeface="Algerian"/>
                <a:ea typeface="Algerian"/>
                <a:cs typeface="Algerian"/>
                <a:sym typeface="Algerian"/>
              </a:rPr>
              <a:t>:</a:t>
            </a:r>
            <a:endParaRPr sz="3000">
              <a:solidFill>
                <a:srgbClr val="3A3838"/>
              </a:solidFill>
              <a:latin typeface="Algerian"/>
              <a:ea typeface="Algerian"/>
              <a:cs typeface="Algerian"/>
              <a:sym typeface="Algerian"/>
            </a:endParaRPr>
          </a:p>
        </p:txBody>
      </p:sp>
      <p:sp>
        <p:nvSpPr>
          <p:cNvPr id="276" name="Google Shape;276;p23"/>
          <p:cNvSpPr txBox="1"/>
          <p:nvPr/>
        </p:nvSpPr>
        <p:spPr>
          <a:xfrm>
            <a:off x="386499" y="1287708"/>
            <a:ext cx="8369312" cy="56323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[1] Fan-Hsun Tseng (2020). "Optimal Route Planning System for Logistics Vehicles Based on Artificial Intelligence."</a:t>
            </a:r>
            <a:endParaRPr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[2] Xiao Zhou, Mingzhan Su, Zhong Liu, De Zhang (2019). "Smart Tour Route Planning Algorithm based on Clustering Center Motive Iteration Search."</a:t>
            </a:r>
            <a:endParaRPr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[3] H.H. Owaied, H.A Farhan, N. AI- Hawamdeh, N. AI-Okialy (2011). "A Model of Intelligent Tourism Guide System."</a:t>
            </a:r>
            <a:endParaRPr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[4] Maobin Ding, Volume 2021, Article ID 2227798, 7 pages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https://doi.org/10.1155/2021/2227798</a:t>
            </a: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"Research on Tourism Route Planning Based on Artificial Intelligence Technology."</a:t>
            </a:r>
            <a:endParaRPr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[5] Takashi Hasuike, Hideki Katagiri, Hiroe Tsubaki, Hiroshi Tsuda (2013). "Personal Tour Planning Incorporating Standard Tour Routes and Tourist Satisfaction."</a:t>
            </a:r>
            <a:endParaRPr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[6] Feiran Huang, Jie Xu, Jian Weng (2020). "Multi-Task Travel Route Planning with a Flexible Deep Learning Framework."</a:t>
            </a:r>
            <a:endParaRPr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1" name="Google Shape;281;p24"/>
          <p:cNvCxnSpPr/>
          <p:nvPr/>
        </p:nvCxnSpPr>
        <p:spPr>
          <a:xfrm>
            <a:off x="386499" y="1011958"/>
            <a:ext cx="8369312" cy="0"/>
          </a:xfrm>
          <a:prstGeom prst="straightConnector1">
            <a:avLst/>
          </a:prstGeom>
          <a:noFill/>
          <a:ln cap="flat" cmpd="sng" w="381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82" name="Google Shape;282;p24"/>
          <p:cNvSpPr txBox="1"/>
          <p:nvPr/>
        </p:nvSpPr>
        <p:spPr>
          <a:xfrm>
            <a:off x="641023" y="173603"/>
            <a:ext cx="5252624" cy="8383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3000"/>
              <a:buFont typeface="Arial Rounded"/>
              <a:buNone/>
            </a:pPr>
            <a:r>
              <a:rPr b="1" lang="en-US" sz="3000">
                <a:solidFill>
                  <a:srgbClr val="3A3838"/>
                </a:solidFill>
                <a:latin typeface="Arial Rounded"/>
                <a:ea typeface="Arial Rounded"/>
                <a:cs typeface="Arial Rounded"/>
                <a:sym typeface="Arial Rounded"/>
              </a:rPr>
              <a:t>References</a:t>
            </a:r>
            <a:r>
              <a:rPr lang="en-US" sz="3000">
                <a:solidFill>
                  <a:srgbClr val="3A3838"/>
                </a:solidFill>
                <a:latin typeface="Algerian"/>
                <a:ea typeface="Algerian"/>
                <a:cs typeface="Algerian"/>
                <a:sym typeface="Algerian"/>
              </a:rPr>
              <a:t>:</a:t>
            </a:r>
            <a:endParaRPr sz="3000">
              <a:solidFill>
                <a:srgbClr val="3A3838"/>
              </a:solidFill>
              <a:latin typeface="Algerian"/>
              <a:ea typeface="Algerian"/>
              <a:cs typeface="Algerian"/>
              <a:sym typeface="Algerian"/>
            </a:endParaRPr>
          </a:p>
        </p:txBody>
      </p:sp>
      <p:sp>
        <p:nvSpPr>
          <p:cNvPr id="283" name="Google Shape;283;p24"/>
          <p:cNvSpPr txBox="1"/>
          <p:nvPr/>
        </p:nvSpPr>
        <p:spPr>
          <a:xfrm>
            <a:off x="386499" y="1351670"/>
            <a:ext cx="8369312" cy="50783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[7] Shou-Chih Lo, Fu-Chiang Huang, Chien-Chung Wang (2014). "Transport Route Planning for Mobile Tour Applications."</a:t>
            </a:r>
            <a:endParaRPr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[8] Yuan Yao, Zhe Peng, Bin Xiao (2018). "Parallel Hyper-Heuristic Algorithm for Multi-Objective Route Planning in a Smart City."</a:t>
            </a:r>
            <a:endParaRPr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[9] Kewad Rathod, Vinay Govekar, Mayuri Gaikwad, Ichhanshu Jaiswal, JETIR May 2021, Volume 8, Issue 5, “AI – Based Tourist Guide.”</a:t>
            </a:r>
            <a:endParaRPr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[10] Kai Wang, Xinping Yan, Yupeng Yuan, Xiali Jiang, Gabriel Lodewijks, Rudy R. Negenborn, 2017 4</a:t>
            </a:r>
            <a:r>
              <a:rPr baseline="30000"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</a:t>
            </a: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International Conference on Transportation Information and Safety (ICTIS), August 8-10, 2017, Banff, Canada, “ Study on Route Division for Ship Energy Efficiency Optimization Based on Big Environment Data.”</a:t>
            </a:r>
            <a:endParaRPr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[11] Wen Ouyang, Chang Wu Yu, Pei-Ju Huang, Huai-Tse Chang, Sixth International Conference on Future Generation Communication Technologies (FGCT 2017), “ Non-Commutative path planning for tours with diversified attractions.”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3"/>
          <p:cNvSpPr txBox="1"/>
          <p:nvPr/>
        </p:nvSpPr>
        <p:spPr>
          <a:xfrm>
            <a:off x="641023" y="173603"/>
            <a:ext cx="5252624" cy="8383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3000"/>
              <a:buFont typeface="Arial Rounded"/>
              <a:buNone/>
            </a:pPr>
            <a:r>
              <a:rPr b="1" lang="en-US" sz="3000">
                <a:solidFill>
                  <a:srgbClr val="3A3838"/>
                </a:solidFill>
                <a:latin typeface="Arial Rounded"/>
                <a:ea typeface="Arial Rounded"/>
                <a:cs typeface="Arial Rounded"/>
                <a:sym typeface="Arial Rounded"/>
              </a:rPr>
              <a:t>EXISTING SYSTEM</a:t>
            </a:r>
            <a:r>
              <a:rPr lang="en-US" sz="3000">
                <a:solidFill>
                  <a:srgbClr val="3A3838"/>
                </a:solidFill>
                <a:latin typeface="Algerian"/>
                <a:ea typeface="Algerian"/>
                <a:cs typeface="Algerian"/>
                <a:sym typeface="Algerian"/>
              </a:rPr>
              <a:t>:</a:t>
            </a:r>
            <a:endParaRPr sz="3000">
              <a:solidFill>
                <a:srgbClr val="3A3838"/>
              </a:solidFill>
              <a:latin typeface="Algerian"/>
              <a:ea typeface="Algerian"/>
              <a:cs typeface="Algerian"/>
              <a:sym typeface="Algerian"/>
            </a:endParaRPr>
          </a:p>
        </p:txBody>
      </p:sp>
      <p:cxnSp>
        <p:nvCxnSpPr>
          <p:cNvPr id="124" name="Google Shape;124;p3"/>
          <p:cNvCxnSpPr/>
          <p:nvPr/>
        </p:nvCxnSpPr>
        <p:spPr>
          <a:xfrm>
            <a:off x="386499" y="1011958"/>
            <a:ext cx="8369312" cy="0"/>
          </a:xfrm>
          <a:prstGeom prst="straightConnector1">
            <a:avLst/>
          </a:prstGeom>
          <a:noFill/>
          <a:ln cap="flat" cmpd="sng" w="381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25" name="Google Shape;125;p3"/>
          <p:cNvSpPr txBox="1"/>
          <p:nvPr/>
        </p:nvSpPr>
        <p:spPr>
          <a:xfrm>
            <a:off x="641023" y="1647646"/>
            <a:ext cx="6297283" cy="38927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Wide range of data on hotels and lodges</a:t>
            </a:r>
            <a:endParaRPr/>
          </a:p>
          <a:p>
            <a:pPr indent="-285750" lvl="0" marL="28575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Allowing users to book rooms at hotels and lodges</a:t>
            </a:r>
            <a:endParaRPr/>
          </a:p>
          <a:p>
            <a:pPr indent="-285750" lvl="0" marL="28575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Compiling detailed information about different destinations</a:t>
            </a:r>
            <a:endParaRPr/>
          </a:p>
          <a:p>
            <a:pPr indent="-285750" lvl="0" marL="28575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Aggregating user reviews on various places</a:t>
            </a:r>
            <a:endParaRPr/>
          </a:p>
          <a:p>
            <a:pPr indent="-285750" lvl="0" marL="28575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Providing transportation recommendations </a:t>
            </a:r>
            <a:endParaRPr/>
          </a:p>
          <a:p>
            <a:pPr indent="-285750" lvl="0" marL="28575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Estimating approximate ticket prices for flights and trains</a:t>
            </a:r>
            <a:endParaRPr/>
          </a:p>
          <a:p>
            <a:pPr indent="-285750" lvl="0" marL="28575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Assisting in basic tour planning based on user-selected places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0" name="Google Shape;130;p4"/>
          <p:cNvCxnSpPr/>
          <p:nvPr/>
        </p:nvCxnSpPr>
        <p:spPr>
          <a:xfrm>
            <a:off x="386499" y="1011958"/>
            <a:ext cx="8369312" cy="0"/>
          </a:xfrm>
          <a:prstGeom prst="straightConnector1">
            <a:avLst/>
          </a:prstGeom>
          <a:noFill/>
          <a:ln cap="flat" cmpd="sng" w="381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31" name="Google Shape;131;p4"/>
          <p:cNvSpPr txBox="1"/>
          <p:nvPr/>
        </p:nvSpPr>
        <p:spPr>
          <a:xfrm>
            <a:off x="641023" y="173603"/>
            <a:ext cx="5252624" cy="8383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3000"/>
              <a:buFont typeface="Arial Rounded"/>
              <a:buNone/>
            </a:pPr>
            <a:r>
              <a:rPr b="1" lang="en-US" sz="3000">
                <a:solidFill>
                  <a:srgbClr val="3A3838"/>
                </a:solidFill>
                <a:latin typeface="Arial Rounded"/>
                <a:ea typeface="Arial Rounded"/>
                <a:cs typeface="Arial Rounded"/>
                <a:sym typeface="Arial Rounded"/>
              </a:rPr>
              <a:t>PROPOSED </a:t>
            </a:r>
            <a:r>
              <a:rPr b="1" lang="en-US" sz="3000">
                <a:solidFill>
                  <a:srgbClr val="3A3838"/>
                </a:solidFill>
                <a:latin typeface="Arial Rounded"/>
                <a:ea typeface="Arial Rounded"/>
                <a:cs typeface="Arial Rounded"/>
                <a:sym typeface="Arial Rounded"/>
              </a:rPr>
              <a:t>SYSTEM</a:t>
            </a:r>
            <a:r>
              <a:rPr lang="en-US" sz="3000">
                <a:solidFill>
                  <a:srgbClr val="3A3838"/>
                </a:solidFill>
                <a:latin typeface="Algerian"/>
                <a:ea typeface="Algerian"/>
                <a:cs typeface="Algerian"/>
                <a:sym typeface="Algerian"/>
              </a:rPr>
              <a:t>:</a:t>
            </a:r>
            <a:endParaRPr sz="3000">
              <a:solidFill>
                <a:srgbClr val="3A3838"/>
              </a:solidFill>
              <a:latin typeface="Algerian"/>
              <a:ea typeface="Algerian"/>
              <a:cs typeface="Algerian"/>
              <a:sym typeface="Algerian"/>
            </a:endParaRPr>
          </a:p>
        </p:txBody>
      </p:sp>
      <p:sp>
        <p:nvSpPr>
          <p:cNvPr id="132" name="Google Shape;132;p4"/>
          <p:cNvSpPr txBox="1"/>
          <p:nvPr/>
        </p:nvSpPr>
        <p:spPr>
          <a:xfrm>
            <a:off x="641023" y="1570507"/>
            <a:ext cx="6961516" cy="44467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Offering route recommendations for exploring the locale.</a:t>
            </a:r>
            <a:endParaRPr/>
          </a:p>
          <a:p>
            <a:pPr indent="-285750" lvl="0" marL="28575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Utilizing RBM and big data for optimizing tour plans.</a:t>
            </a:r>
            <a:endParaRPr/>
          </a:p>
          <a:p>
            <a:pPr indent="-285750" lvl="0" marL="28575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Ensuring Best time of attraction and seasonal journey for travelers.</a:t>
            </a:r>
            <a:endParaRPr/>
          </a:p>
          <a:p>
            <a:pPr indent="-285750" lvl="0" marL="28575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Crafting tour plans based on a user's singular preference.</a:t>
            </a:r>
            <a:endParaRPr/>
          </a:p>
          <a:p>
            <a:pPr indent="-285750" lvl="0" marL="28575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Best tour guide for devotional travelers.</a:t>
            </a:r>
            <a:endParaRPr/>
          </a:p>
          <a:p>
            <a:pPr indent="-285750" lvl="0" marL="28575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Customization and modification on tour plans.</a:t>
            </a:r>
            <a:endParaRPr/>
          </a:p>
          <a:p>
            <a:pPr indent="-285750" lvl="0" marL="28575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Ensuring a minimalist user experience for simplicity and ease of use.</a:t>
            </a:r>
            <a:endParaRPr/>
          </a:p>
          <a:p>
            <a:pPr indent="-285750" lvl="0" marL="28575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Grouping travelers on same journey.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7" name="Google Shape;137;p5"/>
          <p:cNvCxnSpPr/>
          <p:nvPr/>
        </p:nvCxnSpPr>
        <p:spPr>
          <a:xfrm>
            <a:off x="386499" y="1011958"/>
            <a:ext cx="8369312" cy="0"/>
          </a:xfrm>
          <a:prstGeom prst="straightConnector1">
            <a:avLst/>
          </a:prstGeom>
          <a:noFill/>
          <a:ln cap="flat" cmpd="sng" w="381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38" name="Google Shape;138;p5"/>
          <p:cNvSpPr txBox="1"/>
          <p:nvPr/>
        </p:nvSpPr>
        <p:spPr>
          <a:xfrm>
            <a:off x="641023" y="173603"/>
            <a:ext cx="5252624" cy="8383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3000"/>
              <a:buFont typeface="Arial Rounded"/>
              <a:buNone/>
            </a:pPr>
            <a:r>
              <a:rPr b="1" lang="en-US" sz="3000">
                <a:solidFill>
                  <a:srgbClr val="3A3838"/>
                </a:solidFill>
                <a:latin typeface="Arial Rounded"/>
                <a:ea typeface="Arial Rounded"/>
                <a:cs typeface="Arial Rounded"/>
                <a:sym typeface="Arial Rounded"/>
              </a:rPr>
              <a:t>LITERATURE SURVEY</a:t>
            </a:r>
            <a:r>
              <a:rPr lang="en-US" sz="3000">
                <a:solidFill>
                  <a:srgbClr val="3A3838"/>
                </a:solidFill>
                <a:latin typeface="Algerian"/>
                <a:ea typeface="Algerian"/>
                <a:cs typeface="Algerian"/>
                <a:sym typeface="Algerian"/>
              </a:rPr>
              <a:t>:</a:t>
            </a:r>
            <a:endParaRPr sz="3000">
              <a:solidFill>
                <a:srgbClr val="3A3838"/>
              </a:solidFill>
              <a:latin typeface="Algerian"/>
              <a:ea typeface="Algerian"/>
              <a:cs typeface="Algerian"/>
              <a:sym typeface="Algerian"/>
            </a:endParaRPr>
          </a:p>
        </p:txBody>
      </p:sp>
      <p:graphicFrame>
        <p:nvGraphicFramePr>
          <p:cNvPr id="139" name="Google Shape;139;p5"/>
          <p:cNvGraphicFramePr/>
          <p:nvPr/>
        </p:nvGraphicFramePr>
        <p:xfrm>
          <a:off x="386499" y="1098550"/>
          <a:ext cx="3000000" cy="3000000"/>
        </p:xfrm>
        <a:graphic>
          <a:graphicData uri="http://schemas.openxmlformats.org/drawingml/2006/table">
            <a:tbl>
              <a:tblPr bandRow="1" firstCol="1" firstRow="1">
                <a:noFill/>
                <a:tableStyleId>{035DD922-95A9-46FF-9DDA-FF97BD0492DE}</a:tableStyleId>
              </a:tblPr>
              <a:tblGrid>
                <a:gridCol w="751600"/>
                <a:gridCol w="1736750"/>
                <a:gridCol w="1171475"/>
                <a:gridCol w="1875800"/>
                <a:gridCol w="1292350"/>
                <a:gridCol w="1541350"/>
              </a:tblGrid>
              <a:tr h="1985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Year</a:t>
                      </a:r>
                      <a:endParaRPr sz="10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35050" marL="350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Title</a:t>
                      </a:r>
                      <a:endParaRPr sz="10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35050" marL="350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Author</a:t>
                      </a:r>
                      <a:endParaRPr sz="10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35050" marL="350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Description</a:t>
                      </a:r>
                      <a:endParaRPr sz="10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35050" marL="350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Advantages</a:t>
                      </a:r>
                      <a:endParaRPr sz="10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35050" marL="350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Disadvantages</a:t>
                      </a:r>
                      <a:endParaRPr sz="10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35050" marL="35050"/>
                </a:tc>
              </a:tr>
              <a:tr h="10481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2020</a:t>
                      </a:r>
                      <a:endParaRPr sz="10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35050" marL="350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Optimal Route Planning System for Logistics Vehicles Based on Artificial Intelligence</a:t>
                      </a:r>
                      <a:endParaRPr sz="10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35050" marL="350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Fan-Hsun Tseng</a:t>
                      </a:r>
                      <a:endParaRPr sz="10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35050" marL="350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The system utilizes Google Maps and its distance matrix to search for routes. The routes undergo a multilayer perception model and utilize Dijkstra’s algorithm for traffic condition simulation</a:t>
                      </a:r>
                      <a:endParaRPr sz="10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35050" marL="350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It includes multiple stops and destination</a:t>
                      </a:r>
                      <a:endParaRPr sz="10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It includes a travel plan.</a:t>
                      </a:r>
                      <a:endParaRPr sz="10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35050" marL="350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Focused only on traffic conditions.</a:t>
                      </a:r>
                      <a:endParaRPr sz="10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Applicable only for ecommerce.</a:t>
                      </a:r>
                      <a:endParaRPr sz="10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35050" marL="35050"/>
                </a:tc>
              </a:tr>
              <a:tr h="12587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2019</a:t>
                      </a:r>
                      <a:endParaRPr sz="10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35050" marL="350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Smart Tour Route Planning Algorithm based on Clustering Center Motive Iteration Search</a:t>
                      </a:r>
                      <a:endParaRPr sz="10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35050" marL="350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Xiao Zhou, Mingzhan Su, Zhong Liu, De Zhang</a:t>
                      </a:r>
                      <a:endParaRPr sz="10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35050" marL="350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It utilizes a clustering centre for temporary accommodation to build an optimal tourist sight-extracting algorithm. On the way, the shortest path is built between the clustering centre and the tourist sight.</a:t>
                      </a:r>
                      <a:endParaRPr sz="10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35050" marL="350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It has a generated binary tree for optimal closed-loop structure.</a:t>
                      </a:r>
                      <a:endParaRPr sz="10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It can solve problems of common tour route planning.</a:t>
                      </a:r>
                      <a:endParaRPr sz="10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35050" marL="350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It doesn’t utilise geolocation and maps.</a:t>
                      </a:r>
                      <a:endParaRPr sz="10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Only a one-way route is possible.</a:t>
                      </a:r>
                      <a:endParaRPr sz="10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 </a:t>
                      </a:r>
                      <a:endParaRPr sz="10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35050" marL="35050"/>
                </a:tc>
              </a:tr>
              <a:tr h="11674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2011</a:t>
                      </a:r>
                      <a:endParaRPr sz="10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35050" marL="350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 Model of Intelligent Tourism Guide System</a:t>
                      </a:r>
                      <a:endParaRPr sz="10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35050" marL="350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H.H. Owaied, H.A Farhan, N. AI- Hawamdeh, N. AI-Okialy</a:t>
                      </a:r>
                      <a:endParaRPr sz="10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35050" marL="350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Model-based on the philosophical view of human behaviour as a tourism guide.</a:t>
                      </a:r>
                      <a:endParaRPr sz="10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It mimics the human tourism guide, through relationships between knowledge and role. </a:t>
                      </a:r>
                      <a:endParaRPr sz="10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35050" marL="350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XRM used in this system advances the CRM</a:t>
                      </a:r>
                      <a:endParaRPr sz="10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It has GIS with a Dynamic database.</a:t>
                      </a:r>
                      <a:endParaRPr sz="10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35050" marL="350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It only mimics human behaviour and doesn’t have a Guide for travel within places.</a:t>
                      </a:r>
                      <a:endParaRPr sz="10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GIS implementation is limited.</a:t>
                      </a:r>
                      <a:endParaRPr sz="10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 </a:t>
                      </a:r>
                      <a:endParaRPr sz="10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35050" marL="35050"/>
                </a:tc>
              </a:tr>
              <a:tr h="14237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2021</a:t>
                      </a:r>
                      <a:endParaRPr sz="10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35050" marL="350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Research on Tourism Route Planning Based on Artificial Intelligence Technology</a:t>
                      </a:r>
                      <a:endParaRPr sz="10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35050" marL="350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Maobin Ging</a:t>
                      </a:r>
                      <a:endParaRPr sz="10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35050" marL="350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An AI-based wireless sensor travels route planning. </a:t>
                      </a:r>
                      <a:endParaRPr sz="10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Built on improved TSP and combines normal distributed random number (ND) and Genetic Algorithm (GA). Implements multi-target dynamic optimization.</a:t>
                      </a:r>
                      <a:endParaRPr sz="10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35050" marL="350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The AI wireless sensor enhances the experience and satisfaction of tourists. </a:t>
                      </a:r>
                      <a:endParaRPr sz="10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It makes the work of scenic spots more efficient.</a:t>
                      </a:r>
                      <a:endParaRPr sz="10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35050" marL="350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The cost of establishment and maintenance is high. </a:t>
                      </a:r>
                      <a:endParaRPr sz="10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It needs continuous optimization and training of rapid data.</a:t>
                      </a:r>
                      <a:endParaRPr sz="10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35050" marL="35050"/>
                </a:tc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4" name="Google Shape;144;p6"/>
          <p:cNvCxnSpPr/>
          <p:nvPr/>
        </p:nvCxnSpPr>
        <p:spPr>
          <a:xfrm>
            <a:off x="386499" y="1011958"/>
            <a:ext cx="8369312" cy="0"/>
          </a:xfrm>
          <a:prstGeom prst="straightConnector1">
            <a:avLst/>
          </a:prstGeom>
          <a:noFill/>
          <a:ln cap="flat" cmpd="sng" w="381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45" name="Google Shape;145;p6"/>
          <p:cNvSpPr txBox="1"/>
          <p:nvPr/>
        </p:nvSpPr>
        <p:spPr>
          <a:xfrm>
            <a:off x="641023" y="173603"/>
            <a:ext cx="5252624" cy="8383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3000"/>
              <a:buFont typeface="Arial Rounded"/>
              <a:buNone/>
            </a:pPr>
            <a:r>
              <a:rPr b="1" lang="en-US" sz="3000">
                <a:solidFill>
                  <a:srgbClr val="3A3838"/>
                </a:solidFill>
                <a:latin typeface="Arial Rounded"/>
                <a:ea typeface="Arial Rounded"/>
                <a:cs typeface="Arial Rounded"/>
                <a:sym typeface="Arial Rounded"/>
              </a:rPr>
              <a:t>LITERATURE SURVEY</a:t>
            </a:r>
            <a:r>
              <a:rPr lang="en-US" sz="3000">
                <a:solidFill>
                  <a:srgbClr val="3A3838"/>
                </a:solidFill>
                <a:latin typeface="Algerian"/>
                <a:ea typeface="Algerian"/>
                <a:cs typeface="Algerian"/>
                <a:sym typeface="Algerian"/>
              </a:rPr>
              <a:t>:</a:t>
            </a:r>
            <a:endParaRPr sz="3000">
              <a:solidFill>
                <a:srgbClr val="3A3838"/>
              </a:solidFill>
              <a:latin typeface="Algerian"/>
              <a:ea typeface="Algerian"/>
              <a:cs typeface="Algerian"/>
              <a:sym typeface="Algerian"/>
            </a:endParaRPr>
          </a:p>
        </p:txBody>
      </p:sp>
      <p:graphicFrame>
        <p:nvGraphicFramePr>
          <p:cNvPr id="146" name="Google Shape;146;p6"/>
          <p:cNvGraphicFramePr/>
          <p:nvPr/>
        </p:nvGraphicFramePr>
        <p:xfrm>
          <a:off x="386499" y="1105057"/>
          <a:ext cx="3000000" cy="3000000"/>
        </p:xfrm>
        <a:graphic>
          <a:graphicData uri="http://schemas.openxmlformats.org/drawingml/2006/table">
            <a:tbl>
              <a:tblPr bandRow="1" firstCol="1" firstRow="1">
                <a:noFill/>
                <a:tableStyleId>{035DD922-95A9-46FF-9DDA-FF97BD0492DE}</a:tableStyleId>
              </a:tblPr>
              <a:tblGrid>
                <a:gridCol w="751600"/>
                <a:gridCol w="1736750"/>
                <a:gridCol w="1171475"/>
                <a:gridCol w="1875800"/>
                <a:gridCol w="1292350"/>
                <a:gridCol w="1541350"/>
              </a:tblGrid>
              <a:tr h="13974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2013</a:t>
                      </a:r>
                      <a:endParaRPr sz="10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34250" marL="342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Personal Tour Planning Incorporating Standard Tour Routes and Tourist Satisfaction</a:t>
                      </a:r>
                      <a:endParaRPr b="0" sz="1000" u="none" cap="none" strike="noStrik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34250" marL="34250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Takashi Hasuike, Hideki Katagiri, Hiroe Tsubaki, Hiroshi Tsuda</a:t>
                      </a:r>
                      <a:endParaRPr b="0" sz="1000" u="none" cap="none" strike="noStrik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34250" marL="34250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Proposes a personal Tour planning based on Time Expanded Network. It uses the Pareto optimal solution which can be applied to soft computing algorithms. It incorporates general tour routes and tourist satisfaction.</a:t>
                      </a:r>
                      <a:endParaRPr b="0" sz="1000" u="none" cap="none" strike="noStrik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34250" marL="34250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An optimal tour rote is generated.</a:t>
                      </a:r>
                      <a:endParaRPr b="0" sz="1000" u="none" cap="none" strike="noStrik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Tourists obtain </a:t>
                      </a:r>
                      <a:endParaRPr b="0" sz="1000" u="none" cap="none" strike="noStrik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time schedule with the best plan of standard tour routes </a:t>
                      </a:r>
                      <a:endParaRPr b="0" sz="1000" u="none" cap="none" strike="noStrik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34250" marL="34250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Only focus on schedule rather than the features of the places.</a:t>
                      </a:r>
                      <a:endParaRPr b="0" sz="1000" u="none" cap="none" strike="noStrik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Doesn’t include traffic analysis and other route constraints.</a:t>
                      </a:r>
                      <a:endParaRPr b="0" sz="1000" u="none" cap="none" strike="noStrik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34250" marL="34250">
                    <a:solidFill>
                      <a:srgbClr val="CFD5EA"/>
                    </a:solidFill>
                  </a:tcPr>
                </a:tc>
              </a:tr>
              <a:tr h="17919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2020</a:t>
                      </a:r>
                      <a:endParaRPr sz="10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34250" marL="342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Multi-Task Travel Route Planning with a Flexible Deep Learning Framework</a:t>
                      </a:r>
                      <a:endParaRPr sz="10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34250" marL="342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Feiran Huang, Jie Xu, Jian Weng</a:t>
                      </a:r>
                      <a:endParaRPr sz="10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34250" marL="342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This framework integrates rich auxiliary information for more effective planning. It has a heterogeneous network for POI and an attention-based deep model integrating auxiliary information. With the beam search algorithm, multiple feasible routes are calculated.</a:t>
                      </a:r>
                      <a:endParaRPr sz="10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34250" marL="342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It has a beam search algorithm which enhances the route calculation.</a:t>
                      </a:r>
                      <a:endParaRPr sz="10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POI patterns are generated which improves the overall journey.</a:t>
                      </a:r>
                      <a:endParaRPr sz="10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34250" marL="342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The deep model needs convolutional networks to represent node features.</a:t>
                      </a:r>
                      <a:endParaRPr sz="10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Feature extraction is missing in this model.</a:t>
                      </a:r>
                      <a:endParaRPr sz="10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34250" marL="34250"/>
                </a:tc>
              </a:tr>
              <a:tr h="12304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2014</a:t>
                      </a:r>
                      <a:endParaRPr sz="10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34250" marL="342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Transport Route Planning for Mobile Tour Applications</a:t>
                      </a:r>
                      <a:endParaRPr sz="10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34250" marL="342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Shou-Chih Lo, Fu-Chiang Huang,</a:t>
                      </a:r>
                      <a:endParaRPr sz="10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Chien-Chung Wang</a:t>
                      </a:r>
                      <a:endParaRPr sz="10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34250" marL="342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This system showcases an efficient scan-based algorithm which arranges by considering route smoothness. A distributed shortest-path algorithm is provided to meet the time-changing traffic data.</a:t>
                      </a:r>
                      <a:endParaRPr/>
                    </a:p>
                  </a:txBody>
                  <a:tcPr marT="0" marB="0" marR="34250" marL="342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It enhances mobile tourism with a scan-based approach. </a:t>
                      </a:r>
                      <a:endParaRPr sz="10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It also manages the real-time traffic data and derives an optimal shortest path.</a:t>
                      </a:r>
                      <a:endParaRPr sz="10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34250" marL="342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It only works on two visiting points and doesn’t support multiple points.</a:t>
                      </a:r>
                      <a:endParaRPr sz="10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Focus only on route planning rather than tourism.</a:t>
                      </a:r>
                      <a:endParaRPr sz="10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34250" marL="34250"/>
                </a:tc>
              </a:tr>
              <a:tr h="9191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2018</a:t>
                      </a:r>
                      <a:endParaRPr sz="10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34250" marL="342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Parallel Hyper-Heuristic Algorithm for</a:t>
                      </a:r>
                      <a:endParaRPr sz="10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Multi-Objective Route Planning in a Smart City</a:t>
                      </a:r>
                      <a:endParaRPr sz="10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34250" marL="342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Yuan Yao,</a:t>
                      </a:r>
                      <a:endParaRPr sz="10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Zhe Peng,</a:t>
                      </a:r>
                      <a:endParaRPr sz="10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Bin Xiao</a:t>
                      </a:r>
                      <a:endParaRPr sz="10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34250" marL="342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This framework has low-level heuristics to generate new routes. It adopts reinforcement learning to accelerate searching speed.</a:t>
                      </a:r>
                      <a:endParaRPr sz="10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34250" marL="342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It provides functionality higher than the MOEA for providing solutions to the MOOP.</a:t>
                      </a:r>
                      <a:endParaRPr sz="10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34250" marL="342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It is tested only in cities.</a:t>
                      </a:r>
                      <a:endParaRPr sz="10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It doesn’t have a heuristic tour guide system.</a:t>
                      </a:r>
                      <a:endParaRPr sz="10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34250" marL="34250"/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1" name="Google Shape;151;p7"/>
          <p:cNvCxnSpPr/>
          <p:nvPr/>
        </p:nvCxnSpPr>
        <p:spPr>
          <a:xfrm>
            <a:off x="386499" y="1011958"/>
            <a:ext cx="8369312" cy="0"/>
          </a:xfrm>
          <a:prstGeom prst="straightConnector1">
            <a:avLst/>
          </a:prstGeom>
          <a:noFill/>
          <a:ln cap="flat" cmpd="sng" w="381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52" name="Google Shape;152;p7"/>
          <p:cNvSpPr txBox="1"/>
          <p:nvPr/>
        </p:nvSpPr>
        <p:spPr>
          <a:xfrm>
            <a:off x="641022" y="173603"/>
            <a:ext cx="6874203" cy="8383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3000"/>
              <a:buFont typeface="Arial Rounded"/>
              <a:buNone/>
            </a:pPr>
            <a:r>
              <a:rPr b="1" lang="en-US" sz="3000">
                <a:solidFill>
                  <a:srgbClr val="3A3838"/>
                </a:solidFill>
                <a:latin typeface="Arial Rounded"/>
                <a:ea typeface="Arial Rounded"/>
                <a:cs typeface="Arial Rounded"/>
                <a:sym typeface="Arial Rounded"/>
              </a:rPr>
              <a:t>IMPLEMENTATION ENVIRONMENT</a:t>
            </a:r>
            <a:r>
              <a:rPr lang="en-US" sz="3000">
                <a:solidFill>
                  <a:srgbClr val="3A3838"/>
                </a:solidFill>
                <a:latin typeface="Algerian"/>
                <a:ea typeface="Algerian"/>
                <a:cs typeface="Algerian"/>
                <a:sym typeface="Algerian"/>
              </a:rPr>
              <a:t>:</a:t>
            </a:r>
            <a:endParaRPr sz="3000">
              <a:solidFill>
                <a:srgbClr val="3A3838"/>
              </a:solidFill>
              <a:latin typeface="Algerian"/>
              <a:ea typeface="Algerian"/>
              <a:cs typeface="Algerian"/>
              <a:sym typeface="Algerian"/>
            </a:endParaRPr>
          </a:p>
        </p:txBody>
      </p:sp>
      <p:sp>
        <p:nvSpPr>
          <p:cNvPr id="153" name="Google Shape;153;p7"/>
          <p:cNvSpPr txBox="1"/>
          <p:nvPr/>
        </p:nvSpPr>
        <p:spPr>
          <a:xfrm>
            <a:off x="386499" y="1629337"/>
            <a:ext cx="4448175" cy="32665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Software: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Operating System: Windows 11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IDE: Visual Studio Code 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VS Code Plugins: Flutter, Dart, Jupyter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Framework: Flutter Framework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Emulator: Android Emulator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Notebook: Google Colab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Map API: Google Maps API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Backend: Firebase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4" name="Google Shape;154;p7"/>
          <p:cNvSpPr txBox="1"/>
          <p:nvPr/>
        </p:nvSpPr>
        <p:spPr>
          <a:xfrm>
            <a:off x="4411566" y="3548227"/>
            <a:ext cx="3963245" cy="26952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Hardware: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Processor: i5 6</a:t>
            </a:r>
            <a:r>
              <a:rPr baseline="30000"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</a:t>
            </a:r>
            <a:r>
              <a:rPr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gen or higher/ Ryzen 5 1600 or higher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Graphics: Integrated Graphics or any External Graphics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RAM: 8 GB or higher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Hard Disk: 10GB for installation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Proper Internet Connectivity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9" name="Google Shape;159;p8"/>
          <p:cNvCxnSpPr/>
          <p:nvPr/>
        </p:nvCxnSpPr>
        <p:spPr>
          <a:xfrm>
            <a:off x="386499" y="1011958"/>
            <a:ext cx="8369312" cy="0"/>
          </a:xfrm>
          <a:prstGeom prst="straightConnector1">
            <a:avLst/>
          </a:prstGeom>
          <a:noFill/>
          <a:ln cap="flat" cmpd="sng" w="381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60" name="Google Shape;160;p8"/>
          <p:cNvSpPr txBox="1"/>
          <p:nvPr/>
        </p:nvSpPr>
        <p:spPr>
          <a:xfrm>
            <a:off x="641023" y="173603"/>
            <a:ext cx="3405198" cy="8383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3000"/>
              <a:buFont typeface="Arial Rounded"/>
              <a:buNone/>
            </a:pPr>
            <a:r>
              <a:rPr b="1" lang="en-US" sz="3000">
                <a:solidFill>
                  <a:srgbClr val="3A3838"/>
                </a:solidFill>
                <a:latin typeface="Arial Rounded"/>
                <a:ea typeface="Arial Rounded"/>
                <a:cs typeface="Arial Rounded"/>
                <a:sym typeface="Arial Rounded"/>
              </a:rPr>
              <a:t>SYSTEM DESIGN </a:t>
            </a:r>
            <a:endParaRPr sz="3000">
              <a:solidFill>
                <a:srgbClr val="3A3838"/>
              </a:solidFill>
              <a:latin typeface="Algerian"/>
              <a:ea typeface="Algerian"/>
              <a:cs typeface="Algerian"/>
              <a:sym typeface="Algerian"/>
            </a:endParaRPr>
          </a:p>
        </p:txBody>
      </p:sp>
      <p:sp>
        <p:nvSpPr>
          <p:cNvPr id="161" name="Google Shape;161;p8"/>
          <p:cNvSpPr txBox="1"/>
          <p:nvPr/>
        </p:nvSpPr>
        <p:spPr>
          <a:xfrm>
            <a:off x="6721783" y="6179106"/>
            <a:ext cx="230791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 CASE DIAGRAM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2" name="Google Shape;162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7113" y="1194550"/>
            <a:ext cx="2989774" cy="5353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7" name="Google Shape;167;p9"/>
          <p:cNvCxnSpPr/>
          <p:nvPr/>
        </p:nvCxnSpPr>
        <p:spPr>
          <a:xfrm>
            <a:off x="386499" y="1011958"/>
            <a:ext cx="8369312" cy="0"/>
          </a:xfrm>
          <a:prstGeom prst="straightConnector1">
            <a:avLst/>
          </a:prstGeom>
          <a:noFill/>
          <a:ln cap="flat" cmpd="sng" w="381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68" name="Google Shape;168;p9"/>
          <p:cNvSpPr txBox="1"/>
          <p:nvPr/>
        </p:nvSpPr>
        <p:spPr>
          <a:xfrm>
            <a:off x="641023" y="173603"/>
            <a:ext cx="3428057" cy="8383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3000"/>
              <a:buFont typeface="Arial Rounded"/>
              <a:buNone/>
            </a:pPr>
            <a:r>
              <a:rPr b="1" lang="en-US" sz="3000">
                <a:solidFill>
                  <a:srgbClr val="3A3838"/>
                </a:solidFill>
                <a:latin typeface="Arial Rounded"/>
                <a:ea typeface="Arial Rounded"/>
                <a:cs typeface="Arial Rounded"/>
                <a:sym typeface="Arial Rounded"/>
              </a:rPr>
              <a:t>SYSTEM DESIGN</a:t>
            </a:r>
            <a:endParaRPr sz="3000">
              <a:solidFill>
                <a:srgbClr val="3A3838"/>
              </a:solidFill>
              <a:latin typeface="Algerian"/>
              <a:ea typeface="Algerian"/>
              <a:cs typeface="Algerian"/>
              <a:sym typeface="Algerian"/>
            </a:endParaRPr>
          </a:p>
        </p:txBody>
      </p:sp>
      <p:sp>
        <p:nvSpPr>
          <p:cNvPr id="169" name="Google Shape;169;p9"/>
          <p:cNvSpPr txBox="1"/>
          <p:nvPr/>
        </p:nvSpPr>
        <p:spPr>
          <a:xfrm>
            <a:off x="6721783" y="6179106"/>
            <a:ext cx="230791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CLASS DIAGRAM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" name="Google Shape;170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834" y="1316754"/>
            <a:ext cx="5425344" cy="55412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2023-12-23T10:49:23Z</dcterms:created>
  <dc:creator>Raguram SK</dc:creator>
</cp:coreProperties>
</file>